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60" r:id="rId8"/>
    <p:sldId id="263" r:id="rId9"/>
    <p:sldId id="259" r:id="rId10"/>
    <p:sldId id="264" r:id="rId11"/>
    <p:sldId id="265" r:id="rId12"/>
    <p:sldId id="262" r:id="rId13"/>
    <p:sldId id="261" r:id="rId14"/>
    <p:sldId id="267" r:id="rId15"/>
    <p:sldId id="266" r:id="rId16"/>
  </p:sldIdLst>
  <p:sldSz cx="9720263" cy="6840538"/>
  <p:notesSz cx="6797675" cy="9926638"/>
  <p:defaultTextStyle>
    <a:defPPr>
      <a:defRPr lang="fr-FR"/>
    </a:defPPr>
    <a:lvl1pPr marL="0" algn="l" defTabSz="794888" rtl="0" eaLnBrk="1" latinLnBrk="0" hangingPunct="1">
      <a:defRPr sz="1565" kern="1200">
        <a:solidFill>
          <a:schemeClr val="tx1"/>
        </a:solidFill>
        <a:latin typeface="+mn-lt"/>
        <a:ea typeface="+mn-ea"/>
        <a:cs typeface="+mn-cs"/>
      </a:defRPr>
    </a:lvl1pPr>
    <a:lvl2pPr marL="397444" algn="l" defTabSz="794888" rtl="0" eaLnBrk="1" latinLnBrk="0" hangingPunct="1">
      <a:defRPr sz="1565" kern="1200">
        <a:solidFill>
          <a:schemeClr val="tx1"/>
        </a:solidFill>
        <a:latin typeface="+mn-lt"/>
        <a:ea typeface="+mn-ea"/>
        <a:cs typeface="+mn-cs"/>
      </a:defRPr>
    </a:lvl2pPr>
    <a:lvl3pPr marL="794888" algn="l" defTabSz="794888" rtl="0" eaLnBrk="1" latinLnBrk="0" hangingPunct="1">
      <a:defRPr sz="1565" kern="1200">
        <a:solidFill>
          <a:schemeClr val="tx1"/>
        </a:solidFill>
        <a:latin typeface="+mn-lt"/>
        <a:ea typeface="+mn-ea"/>
        <a:cs typeface="+mn-cs"/>
      </a:defRPr>
    </a:lvl3pPr>
    <a:lvl4pPr marL="1192332" algn="l" defTabSz="794888" rtl="0" eaLnBrk="1" latinLnBrk="0" hangingPunct="1">
      <a:defRPr sz="1565" kern="1200">
        <a:solidFill>
          <a:schemeClr val="tx1"/>
        </a:solidFill>
        <a:latin typeface="+mn-lt"/>
        <a:ea typeface="+mn-ea"/>
        <a:cs typeface="+mn-cs"/>
      </a:defRPr>
    </a:lvl4pPr>
    <a:lvl5pPr marL="1589776" algn="l" defTabSz="794888" rtl="0" eaLnBrk="1" latinLnBrk="0" hangingPunct="1">
      <a:defRPr sz="1565" kern="1200">
        <a:solidFill>
          <a:schemeClr val="tx1"/>
        </a:solidFill>
        <a:latin typeface="+mn-lt"/>
        <a:ea typeface="+mn-ea"/>
        <a:cs typeface="+mn-cs"/>
      </a:defRPr>
    </a:lvl5pPr>
    <a:lvl6pPr marL="1987220" algn="l" defTabSz="794888" rtl="0" eaLnBrk="1" latinLnBrk="0" hangingPunct="1">
      <a:defRPr sz="1565" kern="1200">
        <a:solidFill>
          <a:schemeClr val="tx1"/>
        </a:solidFill>
        <a:latin typeface="+mn-lt"/>
        <a:ea typeface="+mn-ea"/>
        <a:cs typeface="+mn-cs"/>
      </a:defRPr>
    </a:lvl6pPr>
    <a:lvl7pPr marL="2384664" algn="l" defTabSz="794888" rtl="0" eaLnBrk="1" latinLnBrk="0" hangingPunct="1">
      <a:defRPr sz="1565" kern="1200">
        <a:solidFill>
          <a:schemeClr val="tx1"/>
        </a:solidFill>
        <a:latin typeface="+mn-lt"/>
        <a:ea typeface="+mn-ea"/>
        <a:cs typeface="+mn-cs"/>
      </a:defRPr>
    </a:lvl7pPr>
    <a:lvl8pPr marL="2782108" algn="l" defTabSz="794888" rtl="0" eaLnBrk="1" latinLnBrk="0" hangingPunct="1">
      <a:defRPr sz="1565" kern="1200">
        <a:solidFill>
          <a:schemeClr val="tx1"/>
        </a:solidFill>
        <a:latin typeface="+mn-lt"/>
        <a:ea typeface="+mn-ea"/>
        <a:cs typeface="+mn-cs"/>
      </a:defRPr>
    </a:lvl8pPr>
    <a:lvl9pPr marL="3179552" algn="l" defTabSz="794888" rtl="0" eaLnBrk="1" latinLnBrk="0" hangingPunct="1">
      <a:defRPr sz="156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1BA"/>
    <a:srgbClr val="0070C0"/>
    <a:srgbClr val="60AADB"/>
    <a:srgbClr val="D7DD3B"/>
    <a:srgbClr val="FFE745"/>
    <a:srgbClr val="76825B"/>
    <a:srgbClr val="939598"/>
    <a:srgbClr val="EF75AC"/>
    <a:srgbClr val="D7A07D"/>
    <a:srgbClr val="2F34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1" d="100"/>
          <a:sy n="71" d="100"/>
        </p:scale>
        <p:origin x="121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pic>
        <p:nvPicPr>
          <p:cNvPr id="7" name="Imag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1" y="794"/>
            <a:ext cx="9715500" cy="6838950"/>
          </a:xfrm>
          <a:prstGeom prst="rect">
            <a:avLst/>
          </a:prstGeom>
        </p:spPr>
      </p:pic>
      <p:sp>
        <p:nvSpPr>
          <p:cNvPr id="4" name="Espace réservé de la date 3"/>
          <p:cNvSpPr>
            <a:spLocks noGrp="1"/>
          </p:cNvSpPr>
          <p:nvPr>
            <p:ph type="dt" sz="half" idx="10"/>
          </p:nvPr>
        </p:nvSpPr>
        <p:spPr>
          <a:xfrm>
            <a:off x="65919" y="6341349"/>
            <a:ext cx="1875937" cy="364195"/>
          </a:xfrm>
        </p:spPr>
        <p:txBody>
          <a:bodyPr/>
          <a:lstStyle>
            <a:lvl1pPr>
              <a:defRPr>
                <a:solidFill>
                  <a:schemeClr val="accent5">
                    <a:lumMod val="60000"/>
                    <a:lumOff val="40000"/>
                  </a:schemeClr>
                </a:solidFill>
              </a:defRPr>
            </a:lvl1pPr>
          </a:lstStyle>
          <a:p>
            <a:fld id="{EC3BD1ED-E7C2-430B-9995-4792A1B8390F}" type="datetimeFigureOut">
              <a:rPr lang="fr-FR" smtClean="0"/>
              <a:pPr/>
              <a:t>04/12/2018</a:t>
            </a:fld>
            <a:endParaRPr lang="fr-FR"/>
          </a:p>
        </p:txBody>
      </p:sp>
      <p:sp>
        <p:nvSpPr>
          <p:cNvPr id="10" name="Titre 1"/>
          <p:cNvSpPr>
            <a:spLocks noGrp="1"/>
          </p:cNvSpPr>
          <p:nvPr>
            <p:ph type="ctrTitle"/>
          </p:nvPr>
        </p:nvSpPr>
        <p:spPr>
          <a:xfrm>
            <a:off x="528790" y="615374"/>
            <a:ext cx="9198841" cy="896084"/>
          </a:xfrm>
          <a:gradFill flip="none" rotWithShape="1">
            <a:gsLst>
              <a:gs pos="7000">
                <a:schemeClr val="bg1"/>
              </a:gs>
              <a:gs pos="100000">
                <a:schemeClr val="bg1">
                  <a:alpha val="42000"/>
                </a:schemeClr>
              </a:gs>
            </a:gsLst>
            <a:lin ang="0" scaled="0"/>
            <a:tileRect/>
          </a:gradFill>
        </p:spPr>
        <p:txBody>
          <a:bodyPr tIns="72000" bIns="0" anchor="b"/>
          <a:lstStyle>
            <a:lvl1pPr marL="0" algn="l">
              <a:defRPr sz="5262" b="1">
                <a:solidFill>
                  <a:srgbClr val="0070C0"/>
                </a:solidFill>
                <a:latin typeface="Corbel" panose="020B0503020204020204" pitchFamily="34" charset="0"/>
              </a:defRPr>
            </a:lvl1pPr>
          </a:lstStyle>
          <a:p>
            <a:r>
              <a:rPr lang="fr-FR" smtClean="0"/>
              <a:t>Modifiez le style du titre</a:t>
            </a:r>
            <a:endParaRPr lang="fr-FR" dirty="0"/>
          </a:p>
        </p:txBody>
      </p:sp>
      <p:sp>
        <p:nvSpPr>
          <p:cNvPr id="2" name="Rectangle 1"/>
          <p:cNvSpPr/>
          <p:nvPr userDrawn="1"/>
        </p:nvSpPr>
        <p:spPr>
          <a:xfrm>
            <a:off x="1" y="615375"/>
            <a:ext cx="528790" cy="16790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48"/>
          </a:p>
        </p:txBody>
      </p:sp>
      <p:sp>
        <p:nvSpPr>
          <p:cNvPr id="3" name="Triangle isocèle 2"/>
          <p:cNvSpPr/>
          <p:nvPr userDrawn="1"/>
        </p:nvSpPr>
        <p:spPr>
          <a:xfrm rot="5400000">
            <a:off x="-172395" y="1340581"/>
            <a:ext cx="617260" cy="25773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48"/>
          </a:p>
        </p:txBody>
      </p:sp>
      <p:sp>
        <p:nvSpPr>
          <p:cNvPr id="6" name="Espace réservé du texte 5"/>
          <p:cNvSpPr>
            <a:spLocks noGrp="1"/>
          </p:cNvSpPr>
          <p:nvPr>
            <p:ph type="body" sz="quarter" idx="11"/>
          </p:nvPr>
        </p:nvSpPr>
        <p:spPr>
          <a:xfrm>
            <a:off x="528790" y="1511459"/>
            <a:ext cx="9198840" cy="782973"/>
          </a:xfrm>
          <a:gradFill>
            <a:gsLst>
              <a:gs pos="7000">
                <a:schemeClr val="bg1"/>
              </a:gs>
              <a:gs pos="100000">
                <a:schemeClr val="bg1">
                  <a:alpha val="42000"/>
                </a:schemeClr>
              </a:gs>
            </a:gsLst>
            <a:lin ang="0" scaled="1"/>
          </a:gradFill>
        </p:spPr>
        <p:txBody>
          <a:bodyPr>
            <a:normAutofit/>
          </a:bodyPr>
          <a:lstStyle>
            <a:lvl1pPr marL="0" indent="0">
              <a:lnSpc>
                <a:spcPct val="100000"/>
              </a:lnSpc>
              <a:spcBef>
                <a:spcPts val="0"/>
              </a:spcBef>
              <a:buNone/>
              <a:defRPr sz="2551" b="1">
                <a:latin typeface="Corbel" panose="020B0503020204020204" pitchFamily="34" charset="0"/>
              </a:defRPr>
            </a:lvl1pPr>
          </a:lstStyle>
          <a:p>
            <a:pPr lvl="0"/>
            <a:r>
              <a:rPr lang="fr-FR" smtClean="0"/>
              <a:t>Modifiez les styles du texte du masque</a:t>
            </a:r>
          </a:p>
        </p:txBody>
      </p:sp>
    </p:spTree>
    <p:extLst>
      <p:ext uri="{BB962C8B-B14F-4D97-AF65-F5344CB8AC3E}">
        <p14:creationId xmlns:p14="http://schemas.microsoft.com/office/powerpoint/2010/main" val="1556103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eux contenus">
    <p:bg>
      <p:bgPr>
        <a:solidFill>
          <a:srgbClr val="0071BA"/>
        </a:solidFill>
        <a:effectLst/>
      </p:bgPr>
    </p:bg>
    <p:spTree>
      <p:nvGrpSpPr>
        <p:cNvPr id="1" name=""/>
        <p:cNvGrpSpPr/>
        <p:nvPr/>
      </p:nvGrpSpPr>
      <p:grpSpPr>
        <a:xfrm>
          <a:off x="0" y="0"/>
          <a:ext cx="0" cy="0"/>
          <a:chOff x="0" y="0"/>
          <a:chExt cx="0" cy="0"/>
        </a:xfrm>
      </p:grpSpPr>
      <p:pic>
        <p:nvPicPr>
          <p:cNvPr id="8" name="Imag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88241" y="1588"/>
            <a:ext cx="3933825" cy="6838950"/>
          </a:xfrm>
          <a:prstGeom prst="rect">
            <a:avLst/>
          </a:prstGeom>
        </p:spPr>
      </p:pic>
      <p:sp>
        <p:nvSpPr>
          <p:cNvPr id="4" name="Rectangle 3"/>
          <p:cNvSpPr/>
          <p:nvPr userDrawn="1"/>
        </p:nvSpPr>
        <p:spPr>
          <a:xfrm>
            <a:off x="-1" y="172597"/>
            <a:ext cx="263499" cy="1057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48"/>
          </a:p>
        </p:txBody>
      </p:sp>
      <p:sp>
        <p:nvSpPr>
          <p:cNvPr id="32" name="Espace réservé du texte 31"/>
          <p:cNvSpPr>
            <a:spLocks noGrp="1"/>
          </p:cNvSpPr>
          <p:nvPr>
            <p:ph type="body" sz="quarter" idx="13"/>
          </p:nvPr>
        </p:nvSpPr>
        <p:spPr>
          <a:xfrm>
            <a:off x="263499" y="172597"/>
            <a:ext cx="5524742" cy="1057750"/>
          </a:xfrm>
          <a:gradFill>
            <a:gsLst>
              <a:gs pos="0">
                <a:schemeClr val="accent1">
                  <a:lumMod val="5000"/>
                  <a:lumOff val="95000"/>
                  <a:alpha val="40000"/>
                </a:schemeClr>
              </a:gs>
              <a:gs pos="75000">
                <a:schemeClr val="bg1"/>
              </a:gs>
            </a:gsLst>
            <a:lin ang="10800000" scaled="1"/>
          </a:gradFill>
        </p:spPr>
        <p:txBody>
          <a:bodyPr anchor="ctr">
            <a:normAutofit/>
          </a:bodyPr>
          <a:lstStyle>
            <a:lvl1pPr marL="0" indent="0">
              <a:lnSpc>
                <a:spcPct val="100000"/>
              </a:lnSpc>
              <a:spcBef>
                <a:spcPts val="0"/>
              </a:spcBef>
              <a:buNone/>
              <a:defRPr sz="2551" b="1">
                <a:latin typeface="Corbel" panose="020B0503020204020204" pitchFamily="34" charset="0"/>
              </a:defRPr>
            </a:lvl1pPr>
          </a:lstStyle>
          <a:p>
            <a:pPr lvl="0"/>
            <a:r>
              <a:rPr lang="fr-FR" smtClean="0"/>
              <a:t>Modifiez les styles du texte du masque</a:t>
            </a:r>
          </a:p>
        </p:txBody>
      </p:sp>
      <p:sp>
        <p:nvSpPr>
          <p:cNvPr id="3" name="Espace réservé du contenu 2"/>
          <p:cNvSpPr>
            <a:spLocks noGrp="1"/>
          </p:cNvSpPr>
          <p:nvPr>
            <p:ph sz="half" idx="1"/>
          </p:nvPr>
        </p:nvSpPr>
        <p:spPr>
          <a:xfrm>
            <a:off x="263501" y="1820976"/>
            <a:ext cx="5261240" cy="4340259"/>
          </a:xfrm>
        </p:spPr>
        <p:txBody>
          <a:bodyPr/>
          <a:lstStyle>
            <a:lvl1pPr>
              <a:defRPr>
                <a:solidFill>
                  <a:schemeClr val="bg1"/>
                </a:solidFill>
                <a:latin typeface="Corbel" panose="020B0503020204020204" pitchFamily="34" charset="0"/>
              </a:defRPr>
            </a:lvl1pPr>
            <a:lvl2pPr>
              <a:defRPr>
                <a:solidFill>
                  <a:schemeClr val="accent5">
                    <a:lumMod val="40000"/>
                    <a:lumOff val="60000"/>
                  </a:schemeClr>
                </a:solidFill>
                <a:latin typeface="Corbel" panose="020B0503020204020204" pitchFamily="34" charset="0"/>
              </a:defRPr>
            </a:lvl2pPr>
            <a:lvl3pPr>
              <a:defRPr>
                <a:solidFill>
                  <a:schemeClr val="accent5">
                    <a:lumMod val="40000"/>
                    <a:lumOff val="60000"/>
                  </a:schemeClr>
                </a:solidFill>
                <a:latin typeface="Corbel" panose="020B0503020204020204" pitchFamily="34" charset="0"/>
              </a:defRPr>
            </a:lvl3pPr>
            <a:lvl4pPr>
              <a:defRPr>
                <a:solidFill>
                  <a:schemeClr val="accent5">
                    <a:lumMod val="40000"/>
                    <a:lumOff val="60000"/>
                  </a:schemeClr>
                </a:solidFill>
                <a:latin typeface="Corbel" panose="020B0503020204020204" pitchFamily="34" charset="0"/>
              </a:defRPr>
            </a:lvl4pPr>
            <a:lvl5pPr>
              <a:defRPr>
                <a:solidFill>
                  <a:schemeClr val="accent5">
                    <a:lumMod val="40000"/>
                    <a:lumOff val="60000"/>
                  </a:schemeClr>
                </a:solidFill>
                <a:latin typeface="Corbel" panose="020B0503020204020204" pitchFamily="34" charset="0"/>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6" name="Espace réservé du pied de page 5"/>
          <p:cNvSpPr>
            <a:spLocks noGrp="1"/>
          </p:cNvSpPr>
          <p:nvPr>
            <p:ph type="ftr" sz="quarter" idx="11"/>
          </p:nvPr>
        </p:nvSpPr>
        <p:spPr>
          <a:xfrm>
            <a:off x="263501" y="6291104"/>
            <a:ext cx="5261239" cy="364195"/>
          </a:xfrm>
        </p:spPr>
        <p:txBody>
          <a:bodyPr/>
          <a:lstStyle>
            <a:lvl1pPr>
              <a:defRPr>
                <a:solidFill>
                  <a:schemeClr val="accent5">
                    <a:lumMod val="40000"/>
                    <a:lumOff val="60000"/>
                  </a:schemeClr>
                </a:solidFill>
              </a:defRPr>
            </a:lvl1pPr>
          </a:lstStyle>
          <a:p>
            <a:endParaRPr lang="fr-FR" dirty="0"/>
          </a:p>
        </p:txBody>
      </p:sp>
      <p:sp>
        <p:nvSpPr>
          <p:cNvPr id="7" name="Espace réservé du numéro de diapositive 6"/>
          <p:cNvSpPr>
            <a:spLocks noGrp="1"/>
          </p:cNvSpPr>
          <p:nvPr>
            <p:ph type="sldNum" sz="quarter" idx="12"/>
          </p:nvPr>
        </p:nvSpPr>
        <p:spPr>
          <a:xfrm>
            <a:off x="7263846" y="6291104"/>
            <a:ext cx="2187059" cy="364195"/>
          </a:xfrm>
        </p:spPr>
        <p:txBody>
          <a:bodyPr/>
          <a:lstStyle/>
          <a:p>
            <a:fld id="{90E6D1AE-F1FE-4312-9E7A-BF1BB0880125}" type="slidenum">
              <a:rPr lang="fr-FR" smtClean="0"/>
              <a:t>‹N°›</a:t>
            </a:fld>
            <a:endParaRPr lang="fr-FR"/>
          </a:p>
        </p:txBody>
      </p:sp>
      <p:sp>
        <p:nvSpPr>
          <p:cNvPr id="2" name="Triangle isocèle 1"/>
          <p:cNvSpPr/>
          <p:nvPr userDrawn="1"/>
        </p:nvSpPr>
        <p:spPr>
          <a:xfrm rot="5400000">
            <a:off x="-119890" y="574113"/>
            <a:ext cx="494497" cy="25471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48"/>
          </a:p>
        </p:txBody>
      </p:sp>
      <p:pic>
        <p:nvPicPr>
          <p:cNvPr id="9" name="Imag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89805" y="0"/>
            <a:ext cx="3932261" cy="6840305"/>
          </a:xfrm>
          <a:prstGeom prst="rect">
            <a:avLst/>
          </a:prstGeom>
        </p:spPr>
      </p:pic>
      <p:pic>
        <p:nvPicPr>
          <p:cNvPr id="28" name="Image 27"/>
          <p:cNvPicPr>
            <a:picLocks/>
          </p:cNvPicPr>
          <p:nvPr userDrawn="1"/>
        </p:nvPicPr>
        <p:blipFill>
          <a:blip r:embed="rId4" cstate="print">
            <a:extLst>
              <a:ext uri="{28A0092B-C50C-407E-A947-70E740481C1C}">
                <a14:useLocalDpi xmlns:a14="http://schemas.microsoft.com/office/drawing/2010/main"/>
              </a:ext>
            </a:extLst>
          </a:blip>
          <a:stretch>
            <a:fillRect/>
          </a:stretch>
        </p:blipFill>
        <p:spPr>
          <a:xfrm>
            <a:off x="7338688" y="89723"/>
            <a:ext cx="2340000" cy="1669274"/>
          </a:xfrm>
          <a:prstGeom prst="rect">
            <a:avLst/>
          </a:prstGeom>
        </p:spPr>
      </p:pic>
    </p:spTree>
    <p:extLst>
      <p:ext uri="{BB962C8B-B14F-4D97-AF65-F5344CB8AC3E}">
        <p14:creationId xmlns:p14="http://schemas.microsoft.com/office/powerpoint/2010/main" val="1444778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re et contenu">
    <p:bg>
      <p:bgPr>
        <a:solidFill>
          <a:srgbClr val="0070C0"/>
        </a:solidFill>
        <a:effectLst/>
      </p:bgPr>
    </p:bg>
    <p:spTree>
      <p:nvGrpSpPr>
        <p:cNvPr id="1" name=""/>
        <p:cNvGrpSpPr/>
        <p:nvPr/>
      </p:nvGrpSpPr>
      <p:grpSpPr>
        <a:xfrm>
          <a:off x="0" y="0"/>
          <a:ext cx="0" cy="0"/>
          <a:chOff x="0" y="0"/>
          <a:chExt cx="0" cy="0"/>
        </a:xfrm>
      </p:grpSpPr>
      <p:sp>
        <p:nvSpPr>
          <p:cNvPr id="17" name="Rectangle 16"/>
          <p:cNvSpPr/>
          <p:nvPr userDrawn="1"/>
        </p:nvSpPr>
        <p:spPr>
          <a:xfrm rot="10800000">
            <a:off x="347797" y="530187"/>
            <a:ext cx="9372466" cy="1073056"/>
          </a:xfrm>
          <a:prstGeom prst="rect">
            <a:avLst/>
          </a:prstGeom>
          <a:gradFill>
            <a:gsLst>
              <a:gs pos="72000">
                <a:schemeClr val="bg1"/>
              </a:gs>
              <a:gs pos="0">
                <a:schemeClr val="tx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endParaRPr lang="fr-FR" sz="1248">
              <a:solidFill>
                <a:schemeClr val="bg1"/>
              </a:solidFill>
            </a:endParaRPr>
          </a:p>
        </p:txBody>
      </p:sp>
      <p:sp>
        <p:nvSpPr>
          <p:cNvPr id="3" name="Espace réservé du contenu 2"/>
          <p:cNvSpPr>
            <a:spLocks noGrp="1"/>
          </p:cNvSpPr>
          <p:nvPr>
            <p:ph idx="1"/>
          </p:nvPr>
        </p:nvSpPr>
        <p:spPr>
          <a:xfrm>
            <a:off x="668268" y="1988976"/>
            <a:ext cx="8383727" cy="4172259"/>
          </a:xfrm>
        </p:spPr>
        <p:txBody>
          <a:bodyPr/>
          <a:lstStyle>
            <a:lvl1pPr marL="182263" indent="-182263">
              <a:buFont typeface="Calibri" panose="020F0502020204030204" pitchFamily="34" charset="0"/>
              <a:buChar char="˃"/>
              <a:defRPr>
                <a:solidFill>
                  <a:schemeClr val="bg1"/>
                </a:solidFill>
                <a:latin typeface="Corbel" panose="020B0503020204020204" pitchFamily="34" charset="0"/>
              </a:defRPr>
            </a:lvl1pPr>
            <a:lvl2pPr>
              <a:defRPr>
                <a:solidFill>
                  <a:schemeClr val="bg1"/>
                </a:solidFill>
                <a:latin typeface="Corbel" panose="020B0503020204020204" pitchFamily="34" charset="0"/>
              </a:defRPr>
            </a:lvl2pPr>
            <a:lvl3pPr>
              <a:defRPr>
                <a:solidFill>
                  <a:schemeClr val="bg1"/>
                </a:solidFill>
                <a:latin typeface="Corbel" panose="020B0503020204020204" pitchFamily="34" charset="0"/>
              </a:defRPr>
            </a:lvl3pPr>
            <a:lvl4pPr>
              <a:defRPr>
                <a:solidFill>
                  <a:schemeClr val="bg1"/>
                </a:solidFill>
                <a:latin typeface="Corbel" panose="020B0503020204020204" pitchFamily="34" charset="0"/>
              </a:defRPr>
            </a:lvl4pPr>
            <a:lvl5pPr>
              <a:defRPr>
                <a:solidFill>
                  <a:schemeClr val="bg1"/>
                </a:solidFill>
                <a:latin typeface="Corbel" panose="020B0503020204020204" pitchFamily="34" charset="0"/>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5" name="Espace réservé du pied de page 4"/>
          <p:cNvSpPr>
            <a:spLocks noGrp="1"/>
          </p:cNvSpPr>
          <p:nvPr>
            <p:ph type="ftr" sz="quarter" idx="11"/>
          </p:nvPr>
        </p:nvSpPr>
        <p:spPr>
          <a:xfrm>
            <a:off x="668268" y="6340166"/>
            <a:ext cx="5832158" cy="364195"/>
          </a:xfrm>
        </p:spPr>
        <p:txBody>
          <a:bodyPr/>
          <a:lstStyle>
            <a:lvl1pPr>
              <a:defRPr>
                <a:solidFill>
                  <a:schemeClr val="accent5">
                    <a:lumMod val="40000"/>
                    <a:lumOff val="60000"/>
                  </a:schemeClr>
                </a:solidFill>
              </a:defRPr>
            </a:lvl1pPr>
          </a:lstStyle>
          <a:p>
            <a:endParaRPr lang="fr-FR" dirty="0"/>
          </a:p>
        </p:txBody>
      </p:sp>
      <p:sp>
        <p:nvSpPr>
          <p:cNvPr id="6" name="Espace réservé du numéro de diapositive 5"/>
          <p:cNvSpPr>
            <a:spLocks noGrp="1"/>
          </p:cNvSpPr>
          <p:nvPr>
            <p:ph type="sldNum" sz="quarter" idx="12"/>
          </p:nvPr>
        </p:nvSpPr>
        <p:spPr/>
        <p:txBody>
          <a:bodyPr/>
          <a:lstStyle>
            <a:lvl1pPr>
              <a:defRPr>
                <a:solidFill>
                  <a:schemeClr val="accent5">
                    <a:lumMod val="40000"/>
                    <a:lumOff val="60000"/>
                  </a:schemeClr>
                </a:solidFill>
              </a:defRPr>
            </a:lvl1pPr>
          </a:lstStyle>
          <a:p>
            <a:fld id="{90E6D1AE-F1FE-4312-9E7A-BF1BB0880125}" type="slidenum">
              <a:rPr lang="fr-FR" smtClean="0"/>
              <a:pPr/>
              <a:t>‹N°›</a:t>
            </a:fld>
            <a:endParaRPr lang="fr-FR"/>
          </a:p>
        </p:txBody>
      </p:sp>
      <p:sp>
        <p:nvSpPr>
          <p:cNvPr id="12" name="Rectangle 11"/>
          <p:cNvSpPr/>
          <p:nvPr userDrawn="1"/>
        </p:nvSpPr>
        <p:spPr>
          <a:xfrm>
            <a:off x="-14833" y="506417"/>
            <a:ext cx="362630" cy="1096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48"/>
          </a:p>
        </p:txBody>
      </p:sp>
      <p:sp>
        <p:nvSpPr>
          <p:cNvPr id="14" name="Espace réservé du texte 31"/>
          <p:cNvSpPr>
            <a:spLocks noGrp="1"/>
          </p:cNvSpPr>
          <p:nvPr>
            <p:ph type="body" sz="quarter" idx="14"/>
          </p:nvPr>
        </p:nvSpPr>
        <p:spPr>
          <a:xfrm>
            <a:off x="335712" y="516218"/>
            <a:ext cx="6968361" cy="538612"/>
          </a:xfrm>
          <a:noFill/>
        </p:spPr>
        <p:txBody>
          <a:bodyPr anchor="ctr">
            <a:normAutofit/>
          </a:bodyPr>
          <a:lstStyle>
            <a:lvl1pPr marL="0" indent="0">
              <a:lnSpc>
                <a:spcPct val="100000"/>
              </a:lnSpc>
              <a:spcBef>
                <a:spcPts val="0"/>
              </a:spcBef>
              <a:buNone/>
              <a:defRPr sz="2551" b="1">
                <a:latin typeface="Corbel" panose="020B0503020204020204" pitchFamily="34" charset="0"/>
              </a:defRPr>
            </a:lvl1pPr>
          </a:lstStyle>
          <a:p>
            <a:pPr lvl="0"/>
            <a:r>
              <a:rPr lang="fr-FR" smtClean="0"/>
              <a:t>Modifiez les styles du texte du masque</a:t>
            </a:r>
          </a:p>
        </p:txBody>
      </p:sp>
      <p:sp>
        <p:nvSpPr>
          <p:cNvPr id="15" name="Triangle isocèle 14"/>
          <p:cNvSpPr/>
          <p:nvPr userDrawn="1"/>
        </p:nvSpPr>
        <p:spPr>
          <a:xfrm rot="5400000">
            <a:off x="-86809" y="860020"/>
            <a:ext cx="494497" cy="35054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48"/>
          </a:p>
        </p:txBody>
      </p:sp>
      <p:sp>
        <p:nvSpPr>
          <p:cNvPr id="16" name="Espace réservé du texte 31"/>
          <p:cNvSpPr>
            <a:spLocks noGrp="1"/>
          </p:cNvSpPr>
          <p:nvPr>
            <p:ph type="body" sz="quarter" idx="15"/>
          </p:nvPr>
        </p:nvSpPr>
        <p:spPr>
          <a:xfrm>
            <a:off x="347797" y="1065716"/>
            <a:ext cx="6956276" cy="538612"/>
          </a:xfrm>
          <a:noFill/>
        </p:spPr>
        <p:txBody>
          <a:bodyPr anchor="ctr">
            <a:normAutofit/>
          </a:bodyPr>
          <a:lstStyle>
            <a:lvl1pPr marL="0" indent="0">
              <a:lnSpc>
                <a:spcPct val="100000"/>
              </a:lnSpc>
              <a:spcBef>
                <a:spcPts val="0"/>
              </a:spcBef>
              <a:buNone/>
              <a:defRPr sz="2551" b="1">
                <a:latin typeface="Corbel" panose="020B0503020204020204" pitchFamily="34" charset="0"/>
              </a:defRPr>
            </a:lvl1pPr>
          </a:lstStyle>
          <a:p>
            <a:pPr lvl="0"/>
            <a:r>
              <a:rPr lang="fr-FR" smtClean="0"/>
              <a:t>Modifiez les styles du texte du masque</a:t>
            </a:r>
          </a:p>
        </p:txBody>
      </p:sp>
      <p:pic>
        <p:nvPicPr>
          <p:cNvPr id="7" name="Image 6"/>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7304073" y="107725"/>
            <a:ext cx="2340000" cy="1692000"/>
          </a:xfrm>
          <a:prstGeom prst="rect">
            <a:avLst/>
          </a:prstGeom>
        </p:spPr>
      </p:pic>
    </p:spTree>
    <p:extLst>
      <p:ext uri="{BB962C8B-B14F-4D97-AF65-F5344CB8AC3E}">
        <p14:creationId xmlns:p14="http://schemas.microsoft.com/office/powerpoint/2010/main" val="2931627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re et contenu">
    <p:spTree>
      <p:nvGrpSpPr>
        <p:cNvPr id="1" name=""/>
        <p:cNvGrpSpPr/>
        <p:nvPr/>
      </p:nvGrpSpPr>
      <p:grpSpPr>
        <a:xfrm>
          <a:off x="0" y="0"/>
          <a:ext cx="0" cy="0"/>
          <a:chOff x="0" y="0"/>
          <a:chExt cx="0" cy="0"/>
        </a:xfrm>
      </p:grpSpPr>
      <p:sp>
        <p:nvSpPr>
          <p:cNvPr id="13" name="Rectangle 12"/>
          <p:cNvSpPr/>
          <p:nvPr userDrawn="1"/>
        </p:nvSpPr>
        <p:spPr>
          <a:xfrm>
            <a:off x="491869" y="353450"/>
            <a:ext cx="9228394" cy="1292700"/>
          </a:xfrm>
          <a:prstGeom prst="rect">
            <a:avLst/>
          </a:prstGeom>
          <a:gradFill>
            <a:gsLst>
              <a:gs pos="100000">
                <a:schemeClr val="bg1"/>
              </a:gs>
              <a:gs pos="29000">
                <a:schemeClr val="tx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48">
              <a:solidFill>
                <a:schemeClr val="bg1"/>
              </a:solidFill>
            </a:endParaRPr>
          </a:p>
        </p:txBody>
      </p:sp>
      <p:sp>
        <p:nvSpPr>
          <p:cNvPr id="9" name="Titre 1"/>
          <p:cNvSpPr>
            <a:spLocks noGrp="1"/>
          </p:cNvSpPr>
          <p:nvPr>
            <p:ph type="ctrTitle"/>
          </p:nvPr>
        </p:nvSpPr>
        <p:spPr>
          <a:xfrm>
            <a:off x="491870" y="359084"/>
            <a:ext cx="7114045" cy="1287066"/>
          </a:xfrm>
          <a:gradFill flip="none" rotWithShape="1">
            <a:gsLst>
              <a:gs pos="43000">
                <a:schemeClr val="tx1"/>
              </a:gs>
              <a:gs pos="100000">
                <a:schemeClr val="bg1">
                  <a:alpha val="4000"/>
                </a:schemeClr>
              </a:gs>
            </a:gsLst>
            <a:lin ang="0" scaled="0"/>
            <a:tileRect/>
          </a:gradFill>
          <a:ln>
            <a:noFill/>
          </a:ln>
        </p:spPr>
        <p:txBody>
          <a:bodyPr tIns="72000" bIns="0" anchor="ctr">
            <a:normAutofit/>
          </a:bodyPr>
          <a:lstStyle>
            <a:lvl1pPr marL="0" algn="l">
              <a:lnSpc>
                <a:spcPts val="3588"/>
              </a:lnSpc>
              <a:defRPr sz="4305" b="1">
                <a:solidFill>
                  <a:schemeClr val="bg1"/>
                </a:solidFill>
                <a:latin typeface="Corbel" panose="020B0503020204020204" pitchFamily="34" charset="0"/>
              </a:defRPr>
            </a:lvl1pPr>
          </a:lstStyle>
          <a:p>
            <a:r>
              <a:rPr lang="fr-FR" smtClean="0"/>
              <a:t>Modifiez le style du titre</a:t>
            </a:r>
            <a:endParaRPr lang="fr-FR" dirty="0"/>
          </a:p>
        </p:txBody>
      </p:sp>
      <p:sp>
        <p:nvSpPr>
          <p:cNvPr id="8" name="Espace réservé du texte 30"/>
          <p:cNvSpPr>
            <a:spLocks noGrp="1"/>
          </p:cNvSpPr>
          <p:nvPr>
            <p:ph type="body" sz="quarter" idx="13"/>
          </p:nvPr>
        </p:nvSpPr>
        <p:spPr>
          <a:xfrm>
            <a:off x="491870" y="1776999"/>
            <a:ext cx="7114045" cy="560199"/>
          </a:xfrm>
          <a:noFill/>
        </p:spPr>
        <p:txBody>
          <a:bodyPr>
            <a:noAutofit/>
          </a:bodyPr>
          <a:lstStyle>
            <a:lvl1pPr marL="28703" indent="0">
              <a:lnSpc>
                <a:spcPct val="100000"/>
              </a:lnSpc>
              <a:spcBef>
                <a:spcPts val="0"/>
              </a:spcBef>
              <a:buNone/>
              <a:defRPr sz="2551" b="1">
                <a:solidFill>
                  <a:schemeClr val="tx1"/>
                </a:solidFill>
                <a:latin typeface="Corbel" panose="020B0503020204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smtClean="0"/>
              <a:t>Modifiez les styles du texte du masque</a:t>
            </a:r>
          </a:p>
        </p:txBody>
      </p:sp>
      <p:sp>
        <p:nvSpPr>
          <p:cNvPr id="3" name="Espace réservé du contenu 2"/>
          <p:cNvSpPr>
            <a:spLocks noGrp="1"/>
          </p:cNvSpPr>
          <p:nvPr>
            <p:ph idx="1"/>
          </p:nvPr>
        </p:nvSpPr>
        <p:spPr>
          <a:xfrm>
            <a:off x="491869" y="2404930"/>
            <a:ext cx="6008557" cy="3795687"/>
          </a:xfrm>
        </p:spPr>
        <p:txBody>
          <a:bodyPr anchor="b"/>
          <a:lstStyle>
            <a:lvl1pPr marL="182263" indent="-182263">
              <a:buFont typeface="Calibri" panose="020F0502020204030204" pitchFamily="34" charset="0"/>
              <a:buChar char="˃"/>
              <a:defRPr>
                <a:solidFill>
                  <a:schemeClr val="tx1"/>
                </a:solidFill>
                <a:latin typeface="Corbel" panose="020B0503020204020204" pitchFamily="34" charset="0"/>
              </a:defRPr>
            </a:lvl1pPr>
            <a:lvl2pPr>
              <a:defRPr>
                <a:solidFill>
                  <a:schemeClr val="tx1"/>
                </a:solidFill>
                <a:latin typeface="Corbel" panose="020B0503020204020204" pitchFamily="34" charset="0"/>
              </a:defRPr>
            </a:lvl2pPr>
            <a:lvl3pPr>
              <a:defRPr>
                <a:solidFill>
                  <a:schemeClr val="tx1"/>
                </a:solidFill>
                <a:latin typeface="Corbel" panose="020B0503020204020204" pitchFamily="34" charset="0"/>
              </a:defRPr>
            </a:lvl3pPr>
            <a:lvl4pPr>
              <a:defRPr>
                <a:solidFill>
                  <a:schemeClr val="tx1"/>
                </a:solidFill>
                <a:latin typeface="Corbel" panose="020B0503020204020204" pitchFamily="34" charset="0"/>
              </a:defRPr>
            </a:lvl4pPr>
            <a:lvl5pPr>
              <a:defRPr>
                <a:solidFill>
                  <a:schemeClr val="tx1"/>
                </a:solidFill>
                <a:latin typeface="Corbel" panose="020B0503020204020204" pitchFamily="34" charset="0"/>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5" name="Espace réservé du pied de page 4"/>
          <p:cNvSpPr>
            <a:spLocks noGrp="1"/>
          </p:cNvSpPr>
          <p:nvPr>
            <p:ph type="ftr" sz="quarter" idx="11"/>
          </p:nvPr>
        </p:nvSpPr>
        <p:spPr>
          <a:xfrm>
            <a:off x="668268" y="6340166"/>
            <a:ext cx="5832158" cy="364195"/>
          </a:xfrm>
        </p:spPr>
        <p:txBody>
          <a:bodyPr/>
          <a:lstStyle>
            <a:lvl1pPr>
              <a:defRPr>
                <a:solidFill>
                  <a:schemeClr val="accent5">
                    <a:lumMod val="40000"/>
                    <a:lumOff val="60000"/>
                  </a:schemeClr>
                </a:solidFill>
              </a:defRPr>
            </a:lvl1pPr>
          </a:lstStyle>
          <a:p>
            <a:endParaRPr lang="fr-FR" dirty="0"/>
          </a:p>
        </p:txBody>
      </p:sp>
      <p:sp>
        <p:nvSpPr>
          <p:cNvPr id="6" name="Espace réservé du numéro de diapositive 5"/>
          <p:cNvSpPr>
            <a:spLocks noGrp="1"/>
          </p:cNvSpPr>
          <p:nvPr>
            <p:ph type="sldNum" sz="quarter" idx="12"/>
          </p:nvPr>
        </p:nvSpPr>
        <p:spPr>
          <a:xfrm>
            <a:off x="6864935" y="6340166"/>
            <a:ext cx="2752809" cy="364195"/>
          </a:xfrm>
        </p:spPr>
        <p:txBody>
          <a:bodyPr/>
          <a:lstStyle>
            <a:lvl1pPr>
              <a:defRPr>
                <a:solidFill>
                  <a:schemeClr val="accent5">
                    <a:lumMod val="40000"/>
                    <a:lumOff val="60000"/>
                  </a:schemeClr>
                </a:solidFill>
              </a:defRPr>
            </a:lvl1pPr>
          </a:lstStyle>
          <a:p>
            <a:fld id="{90E6D1AE-F1FE-4312-9E7A-BF1BB0880125}" type="slidenum">
              <a:rPr lang="fr-FR" smtClean="0"/>
              <a:pPr/>
              <a:t>‹N°›</a:t>
            </a:fld>
            <a:endParaRPr lang="fr-FR"/>
          </a:p>
        </p:txBody>
      </p:sp>
      <p:sp>
        <p:nvSpPr>
          <p:cNvPr id="10" name="Rectangle 9"/>
          <p:cNvSpPr/>
          <p:nvPr userDrawn="1"/>
        </p:nvSpPr>
        <p:spPr>
          <a:xfrm>
            <a:off x="0" y="353451"/>
            <a:ext cx="491869" cy="12926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48"/>
          </a:p>
        </p:txBody>
      </p:sp>
      <p:sp>
        <p:nvSpPr>
          <p:cNvPr id="11" name="Triangle isocèle 10"/>
          <p:cNvSpPr/>
          <p:nvPr userDrawn="1"/>
        </p:nvSpPr>
        <p:spPr>
          <a:xfrm rot="5400000">
            <a:off x="-117745" y="885564"/>
            <a:ext cx="475227" cy="239738"/>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48"/>
          </a:p>
        </p:txBody>
      </p:sp>
      <p:sp>
        <p:nvSpPr>
          <p:cNvPr id="4" name="Espace réservé du contenu 3"/>
          <p:cNvSpPr>
            <a:spLocks noGrp="1"/>
          </p:cNvSpPr>
          <p:nvPr>
            <p:ph sz="quarter" idx="14"/>
          </p:nvPr>
        </p:nvSpPr>
        <p:spPr>
          <a:xfrm>
            <a:off x="6864936" y="2404930"/>
            <a:ext cx="2752809" cy="3795687"/>
          </a:xfrm>
        </p:spPr>
        <p:txBody>
          <a:bodyPr/>
          <a:lstStyle>
            <a:lvl1pPr>
              <a:defRPr>
                <a:latin typeface="Corbel" panose="020B0503020204020204" pitchFamily="34" charset="0"/>
              </a:defRPr>
            </a:lvl1pPr>
            <a:lvl2pPr>
              <a:defRPr>
                <a:latin typeface="Corbel" panose="020B0503020204020204" pitchFamily="34" charset="0"/>
              </a:defRPr>
            </a:lvl2pPr>
            <a:lvl3pPr>
              <a:defRPr>
                <a:latin typeface="Corbel" panose="020B0503020204020204" pitchFamily="34" charset="0"/>
              </a:defRPr>
            </a:lvl3pPr>
            <a:lvl4pPr>
              <a:defRPr>
                <a:latin typeface="Corbel" panose="020B0503020204020204" pitchFamily="34" charset="0"/>
              </a:defRPr>
            </a:lvl4pPr>
            <a:lvl5pPr>
              <a:defRPr>
                <a:latin typeface="Corbel" panose="020B0503020204020204" pitchFamily="34" charset="0"/>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pic>
        <p:nvPicPr>
          <p:cNvPr id="14" name="Image 13"/>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7338688" y="89723"/>
            <a:ext cx="2340000" cy="1669274"/>
          </a:xfrm>
          <a:prstGeom prst="rect">
            <a:avLst/>
          </a:prstGeom>
        </p:spPr>
      </p:pic>
    </p:spTree>
    <p:extLst>
      <p:ext uri="{BB962C8B-B14F-4D97-AF65-F5344CB8AC3E}">
        <p14:creationId xmlns:p14="http://schemas.microsoft.com/office/powerpoint/2010/main" val="439368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EC3BD1ED-E7C2-430B-9995-4792A1B8390F}" type="datetimeFigureOut">
              <a:rPr lang="fr-FR" smtClean="0"/>
              <a:t>04/12/2018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0E6D1AE-F1FE-4312-9E7A-BF1BB0880125}" type="slidenum">
              <a:rPr lang="fr-FR" smtClean="0"/>
              <a:t>‹N°›</a:t>
            </a:fld>
            <a:endParaRPr lang="fr-FR"/>
          </a:p>
        </p:txBody>
      </p:sp>
      <p:sp>
        <p:nvSpPr>
          <p:cNvPr id="6" name="Rectangle 5"/>
          <p:cNvSpPr/>
          <p:nvPr userDrawn="1"/>
        </p:nvSpPr>
        <p:spPr>
          <a:xfrm>
            <a:off x="239738" y="353450"/>
            <a:ext cx="9228394" cy="1292700"/>
          </a:xfrm>
          <a:prstGeom prst="rect">
            <a:avLst/>
          </a:prstGeom>
          <a:gradFill>
            <a:gsLst>
              <a:gs pos="100000">
                <a:schemeClr val="bg1"/>
              </a:gs>
              <a:gs pos="29000">
                <a:schemeClr val="tx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endParaRPr lang="fr-FR" sz="1248">
              <a:solidFill>
                <a:schemeClr val="bg1"/>
              </a:solidFill>
            </a:endParaRPr>
          </a:p>
        </p:txBody>
      </p:sp>
      <p:sp>
        <p:nvSpPr>
          <p:cNvPr id="7" name="Titre 1"/>
          <p:cNvSpPr>
            <a:spLocks noGrp="1"/>
          </p:cNvSpPr>
          <p:nvPr>
            <p:ph type="ctrTitle"/>
          </p:nvPr>
        </p:nvSpPr>
        <p:spPr>
          <a:xfrm>
            <a:off x="491870" y="359084"/>
            <a:ext cx="7114045" cy="1287066"/>
          </a:xfrm>
          <a:gradFill flip="none" rotWithShape="1">
            <a:gsLst>
              <a:gs pos="43000">
                <a:schemeClr val="tx1"/>
              </a:gs>
              <a:gs pos="100000">
                <a:schemeClr val="bg1">
                  <a:alpha val="4000"/>
                </a:schemeClr>
              </a:gs>
            </a:gsLst>
            <a:lin ang="0" scaled="0"/>
            <a:tileRect/>
          </a:gradFill>
          <a:ln>
            <a:noFill/>
          </a:ln>
        </p:spPr>
        <p:txBody>
          <a:bodyPr tIns="72000" bIns="72000" anchor="ctr">
            <a:normAutofit/>
          </a:bodyPr>
          <a:lstStyle>
            <a:lvl1pPr marL="0" algn="l">
              <a:lnSpc>
                <a:spcPts val="3588"/>
              </a:lnSpc>
              <a:spcBef>
                <a:spcPts val="0"/>
              </a:spcBef>
              <a:spcAft>
                <a:spcPts val="0"/>
              </a:spcAft>
              <a:defRPr sz="4305" b="1">
                <a:solidFill>
                  <a:schemeClr val="bg1"/>
                </a:solidFill>
                <a:latin typeface="Corbel" panose="020B0503020204020204" pitchFamily="34" charset="0"/>
              </a:defRPr>
            </a:lvl1pPr>
          </a:lstStyle>
          <a:p>
            <a:r>
              <a:rPr lang="fr-FR" smtClean="0"/>
              <a:t>Modifiez le style du titre</a:t>
            </a:r>
            <a:endParaRPr lang="fr-FR" dirty="0"/>
          </a:p>
        </p:txBody>
      </p:sp>
      <p:sp>
        <p:nvSpPr>
          <p:cNvPr id="8" name="Rectangle 7"/>
          <p:cNvSpPr/>
          <p:nvPr userDrawn="1"/>
        </p:nvSpPr>
        <p:spPr>
          <a:xfrm>
            <a:off x="0" y="353451"/>
            <a:ext cx="491869" cy="12927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48"/>
          </a:p>
        </p:txBody>
      </p:sp>
      <p:sp>
        <p:nvSpPr>
          <p:cNvPr id="9" name="Triangle isocèle 8"/>
          <p:cNvSpPr/>
          <p:nvPr userDrawn="1"/>
        </p:nvSpPr>
        <p:spPr>
          <a:xfrm rot="5400000">
            <a:off x="-117745" y="885564"/>
            <a:ext cx="475227" cy="239738"/>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48"/>
          </a:p>
        </p:txBody>
      </p:sp>
      <p:pic>
        <p:nvPicPr>
          <p:cNvPr id="11" name="Image 10"/>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7352939" y="165163"/>
            <a:ext cx="2340000" cy="1669274"/>
          </a:xfrm>
          <a:prstGeom prst="rect">
            <a:avLst/>
          </a:prstGeom>
        </p:spPr>
      </p:pic>
    </p:spTree>
    <p:extLst>
      <p:ext uri="{BB962C8B-B14F-4D97-AF65-F5344CB8AC3E}">
        <p14:creationId xmlns:p14="http://schemas.microsoft.com/office/powerpoint/2010/main" val="19634475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68268" y="364196"/>
            <a:ext cx="8383727" cy="1322188"/>
          </a:xfrm>
          <a:prstGeom prst="rect">
            <a:avLst/>
          </a:prstGeom>
        </p:spPr>
        <p:txBody>
          <a:bodyPr vert="horz" lIns="91440" tIns="45720" rIns="91440" bIns="45720" rtlCol="0" anchor="ctr">
            <a:normAutofit/>
          </a:bodyPr>
          <a:lstStyle/>
          <a:p>
            <a:r>
              <a:rPr lang="fr-FR" dirty="0" smtClean="0"/>
              <a:t>Modifiez le style du titre</a:t>
            </a:r>
            <a:endParaRPr lang="fr-FR" dirty="0"/>
          </a:p>
        </p:txBody>
      </p:sp>
      <p:sp>
        <p:nvSpPr>
          <p:cNvPr id="3" name="Espace réservé du texte 2"/>
          <p:cNvSpPr>
            <a:spLocks noGrp="1"/>
          </p:cNvSpPr>
          <p:nvPr>
            <p:ph type="body" idx="1"/>
          </p:nvPr>
        </p:nvSpPr>
        <p:spPr>
          <a:xfrm>
            <a:off x="668268" y="1820976"/>
            <a:ext cx="8383727" cy="4340259"/>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668268" y="6340166"/>
            <a:ext cx="2187059" cy="364195"/>
          </a:xfrm>
          <a:prstGeom prst="rect">
            <a:avLst/>
          </a:prstGeom>
        </p:spPr>
        <p:txBody>
          <a:bodyPr vert="horz" lIns="91440" tIns="45720" rIns="91440" bIns="45720" rtlCol="0" anchor="ctr"/>
          <a:lstStyle>
            <a:lvl1pPr algn="l">
              <a:defRPr sz="957">
                <a:solidFill>
                  <a:schemeClr val="tx1">
                    <a:tint val="75000"/>
                  </a:schemeClr>
                </a:solidFill>
              </a:defRPr>
            </a:lvl1pPr>
          </a:lstStyle>
          <a:p>
            <a:fld id="{EC3BD1ED-E7C2-430B-9995-4792A1B8390F}" type="datetimeFigureOut">
              <a:rPr lang="fr-FR" smtClean="0"/>
              <a:t>04/12/2018</a:t>
            </a:fld>
            <a:endParaRPr lang="fr-FR"/>
          </a:p>
        </p:txBody>
      </p:sp>
      <p:sp>
        <p:nvSpPr>
          <p:cNvPr id="5" name="Espace réservé du pied de page 4"/>
          <p:cNvSpPr>
            <a:spLocks noGrp="1"/>
          </p:cNvSpPr>
          <p:nvPr>
            <p:ph type="ftr" sz="quarter" idx="3"/>
          </p:nvPr>
        </p:nvSpPr>
        <p:spPr>
          <a:xfrm>
            <a:off x="3219837" y="6340166"/>
            <a:ext cx="3280589" cy="364195"/>
          </a:xfrm>
          <a:prstGeom prst="rect">
            <a:avLst/>
          </a:prstGeom>
        </p:spPr>
        <p:txBody>
          <a:bodyPr vert="horz" lIns="91440" tIns="45720" rIns="91440" bIns="45720" rtlCol="0" anchor="ctr"/>
          <a:lstStyle>
            <a:lvl1pPr algn="ctr">
              <a:defRPr sz="957">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864936" y="6340166"/>
            <a:ext cx="2187059" cy="364195"/>
          </a:xfrm>
          <a:prstGeom prst="rect">
            <a:avLst/>
          </a:prstGeom>
        </p:spPr>
        <p:txBody>
          <a:bodyPr vert="horz" lIns="91440" tIns="45720" rIns="91440" bIns="45720" rtlCol="0" anchor="ctr"/>
          <a:lstStyle>
            <a:lvl1pPr algn="r">
              <a:defRPr sz="957">
                <a:solidFill>
                  <a:schemeClr val="tx1">
                    <a:tint val="75000"/>
                  </a:schemeClr>
                </a:solidFill>
              </a:defRPr>
            </a:lvl1pPr>
          </a:lstStyle>
          <a:p>
            <a:fld id="{90E6D1AE-F1FE-4312-9E7A-BF1BB0880125}" type="slidenum">
              <a:rPr lang="fr-FR" smtClean="0"/>
              <a:t>‹N°›</a:t>
            </a:fld>
            <a:endParaRPr lang="fr-FR"/>
          </a:p>
        </p:txBody>
      </p:sp>
    </p:spTree>
    <p:extLst>
      <p:ext uri="{BB962C8B-B14F-4D97-AF65-F5344CB8AC3E}">
        <p14:creationId xmlns:p14="http://schemas.microsoft.com/office/powerpoint/2010/main" val="3207631490"/>
      </p:ext>
    </p:extLst>
  </p:cSld>
  <p:clrMap bg1="lt1" tx1="dk1" bg2="lt2" tx2="dk2" accent1="accent1" accent2="accent2" accent3="accent3" accent4="accent4" accent5="accent5" accent6="accent6" hlink="hlink" folHlink="folHlink"/>
  <p:sldLayoutIdLst>
    <p:sldLayoutId id="2147483673" r:id="rId1"/>
    <p:sldLayoutId id="2147483652" r:id="rId2"/>
    <p:sldLayoutId id="2147483674" r:id="rId3"/>
    <p:sldLayoutId id="2147483676" r:id="rId4"/>
    <p:sldLayoutId id="2147483677" r:id="rId5"/>
  </p:sldLayoutIdLst>
  <p:txStyles>
    <p:titleStyle>
      <a:lvl1pPr algn="l" defTabSz="729051" rtl="0" eaLnBrk="1" latinLnBrk="0" hangingPunct="1">
        <a:lnSpc>
          <a:spcPct val="90000"/>
        </a:lnSpc>
        <a:spcBef>
          <a:spcPct val="0"/>
        </a:spcBef>
        <a:buNone/>
        <a:defRPr sz="3508" kern="1200">
          <a:solidFill>
            <a:schemeClr val="tx1"/>
          </a:solidFill>
          <a:latin typeface="Corbel" panose="020B0503020204020204" pitchFamily="34" charset="0"/>
          <a:ea typeface="+mj-ea"/>
          <a:cs typeface="+mj-cs"/>
        </a:defRPr>
      </a:lvl1pPr>
    </p:titleStyle>
    <p:bodyStyle>
      <a:lvl1pPr marL="182263" indent="-182263" algn="l" defTabSz="729051" rtl="0" eaLnBrk="1" latinLnBrk="0" hangingPunct="1">
        <a:lnSpc>
          <a:spcPct val="90000"/>
        </a:lnSpc>
        <a:spcBef>
          <a:spcPts val="797"/>
        </a:spcBef>
        <a:buFont typeface="Arial" panose="020B0604020202020204" pitchFamily="34" charset="0"/>
        <a:buChar char="•"/>
        <a:defRPr sz="2232" kern="1200">
          <a:solidFill>
            <a:schemeClr val="tx1"/>
          </a:solidFill>
          <a:latin typeface="Corbel" panose="020B0503020204020204" pitchFamily="34" charset="0"/>
          <a:ea typeface="+mn-ea"/>
          <a:cs typeface="+mn-cs"/>
        </a:defRPr>
      </a:lvl1pPr>
      <a:lvl2pPr marL="546788" indent="-182263" algn="l" defTabSz="729051" rtl="0" eaLnBrk="1" latinLnBrk="0" hangingPunct="1">
        <a:lnSpc>
          <a:spcPct val="90000"/>
        </a:lnSpc>
        <a:spcBef>
          <a:spcPts val="399"/>
        </a:spcBef>
        <a:buFont typeface="Arial" panose="020B0604020202020204" pitchFamily="34" charset="0"/>
        <a:buChar char="•"/>
        <a:defRPr sz="1914" kern="1200">
          <a:solidFill>
            <a:schemeClr val="tx1"/>
          </a:solidFill>
          <a:latin typeface="Corbel" panose="020B0503020204020204" pitchFamily="34" charset="0"/>
          <a:ea typeface="+mn-ea"/>
          <a:cs typeface="+mn-cs"/>
        </a:defRPr>
      </a:lvl2pPr>
      <a:lvl3pPr marL="911314" indent="-182263" algn="l" defTabSz="729051" rtl="0" eaLnBrk="1" latinLnBrk="0" hangingPunct="1">
        <a:lnSpc>
          <a:spcPct val="90000"/>
        </a:lnSpc>
        <a:spcBef>
          <a:spcPts val="399"/>
        </a:spcBef>
        <a:buFont typeface="Arial" panose="020B0604020202020204" pitchFamily="34" charset="0"/>
        <a:buChar char="•"/>
        <a:defRPr sz="1595" kern="1200">
          <a:solidFill>
            <a:schemeClr val="tx1"/>
          </a:solidFill>
          <a:latin typeface="Corbel" panose="020B0503020204020204" pitchFamily="34" charset="0"/>
          <a:ea typeface="+mn-ea"/>
          <a:cs typeface="+mn-cs"/>
        </a:defRPr>
      </a:lvl3pPr>
      <a:lvl4pPr marL="1275839" indent="-182263" algn="l" defTabSz="729051" rtl="0" eaLnBrk="1" latinLnBrk="0" hangingPunct="1">
        <a:lnSpc>
          <a:spcPct val="90000"/>
        </a:lnSpc>
        <a:spcBef>
          <a:spcPts val="399"/>
        </a:spcBef>
        <a:buFont typeface="Arial" panose="020B0604020202020204" pitchFamily="34" charset="0"/>
        <a:buChar char="•"/>
        <a:defRPr sz="1435" kern="1200">
          <a:solidFill>
            <a:schemeClr val="tx1"/>
          </a:solidFill>
          <a:latin typeface="Corbel" panose="020B0503020204020204" pitchFamily="34" charset="0"/>
          <a:ea typeface="+mn-ea"/>
          <a:cs typeface="+mn-cs"/>
        </a:defRPr>
      </a:lvl4pPr>
      <a:lvl5pPr marL="1640365" indent="-182263" algn="l" defTabSz="729051" rtl="0" eaLnBrk="1" latinLnBrk="0" hangingPunct="1">
        <a:lnSpc>
          <a:spcPct val="90000"/>
        </a:lnSpc>
        <a:spcBef>
          <a:spcPts val="399"/>
        </a:spcBef>
        <a:buFont typeface="Arial" panose="020B0604020202020204" pitchFamily="34" charset="0"/>
        <a:buChar char="•"/>
        <a:defRPr sz="1435" kern="1200">
          <a:solidFill>
            <a:schemeClr val="tx1"/>
          </a:solidFill>
          <a:latin typeface="Corbel" panose="020B0503020204020204" pitchFamily="34" charset="0"/>
          <a:ea typeface="+mn-ea"/>
          <a:cs typeface="+mn-cs"/>
        </a:defRPr>
      </a:lvl5pPr>
      <a:lvl6pPr marL="2004891" indent="-182263" algn="l" defTabSz="729051" rtl="0" eaLnBrk="1" latinLnBrk="0" hangingPunct="1">
        <a:lnSpc>
          <a:spcPct val="90000"/>
        </a:lnSpc>
        <a:spcBef>
          <a:spcPts val="399"/>
        </a:spcBef>
        <a:buFont typeface="Arial" panose="020B0604020202020204" pitchFamily="34" charset="0"/>
        <a:buChar char="•"/>
        <a:defRPr sz="1435" kern="1200">
          <a:solidFill>
            <a:schemeClr val="tx1"/>
          </a:solidFill>
          <a:latin typeface="+mn-lt"/>
          <a:ea typeface="+mn-ea"/>
          <a:cs typeface="+mn-cs"/>
        </a:defRPr>
      </a:lvl6pPr>
      <a:lvl7pPr marL="2369416" indent="-182263" algn="l" defTabSz="729051" rtl="0" eaLnBrk="1" latinLnBrk="0" hangingPunct="1">
        <a:lnSpc>
          <a:spcPct val="90000"/>
        </a:lnSpc>
        <a:spcBef>
          <a:spcPts val="399"/>
        </a:spcBef>
        <a:buFont typeface="Arial" panose="020B0604020202020204" pitchFamily="34" charset="0"/>
        <a:buChar char="•"/>
        <a:defRPr sz="1435" kern="1200">
          <a:solidFill>
            <a:schemeClr val="tx1"/>
          </a:solidFill>
          <a:latin typeface="+mn-lt"/>
          <a:ea typeface="+mn-ea"/>
          <a:cs typeface="+mn-cs"/>
        </a:defRPr>
      </a:lvl7pPr>
      <a:lvl8pPr marL="2733942" indent="-182263" algn="l" defTabSz="729051" rtl="0" eaLnBrk="1" latinLnBrk="0" hangingPunct="1">
        <a:lnSpc>
          <a:spcPct val="90000"/>
        </a:lnSpc>
        <a:spcBef>
          <a:spcPts val="399"/>
        </a:spcBef>
        <a:buFont typeface="Arial" panose="020B0604020202020204" pitchFamily="34" charset="0"/>
        <a:buChar char="•"/>
        <a:defRPr sz="1435" kern="1200">
          <a:solidFill>
            <a:schemeClr val="tx1"/>
          </a:solidFill>
          <a:latin typeface="+mn-lt"/>
          <a:ea typeface="+mn-ea"/>
          <a:cs typeface="+mn-cs"/>
        </a:defRPr>
      </a:lvl8pPr>
      <a:lvl9pPr marL="3098467" indent="-182263" algn="l" defTabSz="729051" rtl="0" eaLnBrk="1" latinLnBrk="0" hangingPunct="1">
        <a:lnSpc>
          <a:spcPct val="90000"/>
        </a:lnSpc>
        <a:spcBef>
          <a:spcPts val="399"/>
        </a:spcBef>
        <a:buFont typeface="Arial" panose="020B0604020202020204" pitchFamily="34" charset="0"/>
        <a:buChar char="•"/>
        <a:defRPr sz="1435" kern="1200">
          <a:solidFill>
            <a:schemeClr val="tx1"/>
          </a:solidFill>
          <a:latin typeface="+mn-lt"/>
          <a:ea typeface="+mn-ea"/>
          <a:cs typeface="+mn-cs"/>
        </a:defRPr>
      </a:lvl9pPr>
    </p:bodyStyle>
    <p:otherStyle>
      <a:defPPr>
        <a:defRPr lang="fr-FR"/>
      </a:defPPr>
      <a:lvl1pPr marL="0" algn="l" defTabSz="729051" rtl="0" eaLnBrk="1" latinLnBrk="0" hangingPunct="1">
        <a:defRPr sz="1435" kern="1200">
          <a:solidFill>
            <a:schemeClr val="tx1"/>
          </a:solidFill>
          <a:latin typeface="+mn-lt"/>
          <a:ea typeface="+mn-ea"/>
          <a:cs typeface="+mn-cs"/>
        </a:defRPr>
      </a:lvl1pPr>
      <a:lvl2pPr marL="364526" algn="l" defTabSz="729051" rtl="0" eaLnBrk="1" latinLnBrk="0" hangingPunct="1">
        <a:defRPr sz="1435" kern="1200">
          <a:solidFill>
            <a:schemeClr val="tx1"/>
          </a:solidFill>
          <a:latin typeface="+mn-lt"/>
          <a:ea typeface="+mn-ea"/>
          <a:cs typeface="+mn-cs"/>
        </a:defRPr>
      </a:lvl2pPr>
      <a:lvl3pPr marL="729051" algn="l" defTabSz="729051" rtl="0" eaLnBrk="1" latinLnBrk="0" hangingPunct="1">
        <a:defRPr sz="1435" kern="1200">
          <a:solidFill>
            <a:schemeClr val="tx1"/>
          </a:solidFill>
          <a:latin typeface="+mn-lt"/>
          <a:ea typeface="+mn-ea"/>
          <a:cs typeface="+mn-cs"/>
        </a:defRPr>
      </a:lvl3pPr>
      <a:lvl4pPr marL="1093577" algn="l" defTabSz="729051" rtl="0" eaLnBrk="1" latinLnBrk="0" hangingPunct="1">
        <a:defRPr sz="1435" kern="1200">
          <a:solidFill>
            <a:schemeClr val="tx1"/>
          </a:solidFill>
          <a:latin typeface="+mn-lt"/>
          <a:ea typeface="+mn-ea"/>
          <a:cs typeface="+mn-cs"/>
        </a:defRPr>
      </a:lvl4pPr>
      <a:lvl5pPr marL="1458102" algn="l" defTabSz="729051" rtl="0" eaLnBrk="1" latinLnBrk="0" hangingPunct="1">
        <a:defRPr sz="1435" kern="1200">
          <a:solidFill>
            <a:schemeClr val="tx1"/>
          </a:solidFill>
          <a:latin typeface="+mn-lt"/>
          <a:ea typeface="+mn-ea"/>
          <a:cs typeface="+mn-cs"/>
        </a:defRPr>
      </a:lvl5pPr>
      <a:lvl6pPr marL="1822628" algn="l" defTabSz="729051" rtl="0" eaLnBrk="1" latinLnBrk="0" hangingPunct="1">
        <a:defRPr sz="1435" kern="1200">
          <a:solidFill>
            <a:schemeClr val="tx1"/>
          </a:solidFill>
          <a:latin typeface="+mn-lt"/>
          <a:ea typeface="+mn-ea"/>
          <a:cs typeface="+mn-cs"/>
        </a:defRPr>
      </a:lvl6pPr>
      <a:lvl7pPr marL="2187153" algn="l" defTabSz="729051" rtl="0" eaLnBrk="1" latinLnBrk="0" hangingPunct="1">
        <a:defRPr sz="1435" kern="1200">
          <a:solidFill>
            <a:schemeClr val="tx1"/>
          </a:solidFill>
          <a:latin typeface="+mn-lt"/>
          <a:ea typeface="+mn-ea"/>
          <a:cs typeface="+mn-cs"/>
        </a:defRPr>
      </a:lvl7pPr>
      <a:lvl8pPr marL="2551679" algn="l" defTabSz="729051" rtl="0" eaLnBrk="1" latinLnBrk="0" hangingPunct="1">
        <a:defRPr sz="1435" kern="1200">
          <a:solidFill>
            <a:schemeClr val="tx1"/>
          </a:solidFill>
          <a:latin typeface="+mn-lt"/>
          <a:ea typeface="+mn-ea"/>
          <a:cs typeface="+mn-cs"/>
        </a:defRPr>
      </a:lvl8pPr>
      <a:lvl9pPr marL="2916204" algn="l" defTabSz="729051" rtl="0" eaLnBrk="1" latinLnBrk="0" hangingPunct="1">
        <a:defRPr sz="143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google.fr/url?url=http://www.hopital-fenaille.com/&amp;rct=j&amp;frm=1&amp;q=&amp;esrc=s&amp;sa=U&amp;ved=0ahUKEwiTxcbW3rvMAhVEWBoKHVlqCakQwW4IFjAA&amp;sig2=Zr3Z-C9iPxkBa6uLrqDyhw&amp;usg=AFQjCNHeuqKZ978a-oFvW1aPD8hUx70aIw" TargetMode="External"/><Relationship Id="rId3" Type="http://schemas.openxmlformats.org/officeDocument/2006/relationships/image" Target="../media/image7.jpeg"/><Relationship Id="rId7" Type="http://schemas.openxmlformats.org/officeDocument/2006/relationships/image" Target="../media/image11.jpeg"/><Relationship Id="rId12" Type="http://schemas.openxmlformats.org/officeDocument/2006/relationships/image" Target="cid:part1.01060905.09020200@hopital-lunel.fr" TargetMode="Externa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0.jpeg"/><Relationship Id="rId11" Type="http://schemas.openxmlformats.org/officeDocument/2006/relationships/image" Target="../media/image14.jpeg"/><Relationship Id="rId5" Type="http://schemas.openxmlformats.org/officeDocument/2006/relationships/image" Target="../media/image9.jpeg"/><Relationship Id="rId10" Type="http://schemas.openxmlformats.org/officeDocument/2006/relationships/image" Target="../media/image13.png"/><Relationship Id="rId4" Type="http://schemas.openxmlformats.org/officeDocument/2006/relationships/image" Target="../media/image8.gif"/><Relationship Id="rId9" Type="http://schemas.openxmlformats.org/officeDocument/2006/relationships/image" Target="../media/image1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www.google.fr/url?url=http://www.hopital-fenaille.com/&amp;rct=j&amp;frm=1&amp;q=&amp;esrc=s&amp;sa=U&amp;ved=0ahUKEwiTxcbW3rvMAhVEWBoKHVlqCakQwW4IFjAA&amp;sig2=Zr3Z-C9iPxkBa6uLrqDyhw&amp;usg=AFQjCNHeuqKZ978a-oFvW1aPD8hUx70aIw" TargetMode="External"/><Relationship Id="rId3" Type="http://schemas.openxmlformats.org/officeDocument/2006/relationships/image" Target="../media/image17.jpeg"/><Relationship Id="rId7" Type="http://schemas.openxmlformats.org/officeDocument/2006/relationships/image" Target="../media/image18.jpeg"/><Relationship Id="rId12" Type="http://schemas.openxmlformats.org/officeDocument/2006/relationships/image" Target="cid:part1.01060905.09020200@hopital-lunel.fr" TargetMode="External"/><Relationship Id="rId2" Type="http://schemas.openxmlformats.org/officeDocument/2006/relationships/image" Target="../media/image6.png"/><Relationship Id="rId1" Type="http://schemas.openxmlformats.org/officeDocument/2006/relationships/slideLayout" Target="../slideLayouts/slideLayout5.xml"/><Relationship Id="rId6" Type="http://schemas.openxmlformats.org/officeDocument/2006/relationships/image" Target="../media/image10.jpeg"/><Relationship Id="rId11" Type="http://schemas.openxmlformats.org/officeDocument/2006/relationships/image" Target="../media/image20.jpeg"/><Relationship Id="rId5" Type="http://schemas.openxmlformats.org/officeDocument/2006/relationships/image" Target="../media/image9.jpeg"/><Relationship Id="rId10" Type="http://schemas.openxmlformats.org/officeDocument/2006/relationships/image" Target="../media/image19.png"/><Relationship Id="rId4" Type="http://schemas.openxmlformats.org/officeDocument/2006/relationships/image" Target="../media/image8.gif"/><Relationship Id="rId9" Type="http://schemas.openxmlformats.org/officeDocument/2006/relationships/image" Target="../media/image1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hyperlink" Target="http://www.google.fr/url?url=http://www.hopital-fenaille.com/&amp;rct=j&amp;frm=1&amp;q=&amp;esrc=s&amp;sa=U&amp;ved=0ahUKEwiTxcbW3rvMAhVEWBoKHVlqCakQwW4IFjAA&amp;sig2=Zr3Z-C9iPxkBa6uLrqDyhw&amp;usg=AFQjCNHeuqKZ978a-oFvW1aPD8hUx70aIw" TargetMode="External"/><Relationship Id="rId3" Type="http://schemas.openxmlformats.org/officeDocument/2006/relationships/image" Target="../media/image7.jpeg"/><Relationship Id="rId7" Type="http://schemas.openxmlformats.org/officeDocument/2006/relationships/image" Target="../media/image15.jpeg"/><Relationship Id="rId12" Type="http://schemas.openxmlformats.org/officeDocument/2006/relationships/image" Target="cid:part1.01060905.09020200@hopital-lunel.fr" TargetMode="External"/><Relationship Id="rId2" Type="http://schemas.openxmlformats.org/officeDocument/2006/relationships/image" Target="../media/image6.png"/><Relationship Id="rId1" Type="http://schemas.openxmlformats.org/officeDocument/2006/relationships/slideLayout" Target="../slideLayouts/slideLayout5.xml"/><Relationship Id="rId6" Type="http://schemas.openxmlformats.org/officeDocument/2006/relationships/image" Target="../media/image10.jpeg"/><Relationship Id="rId11" Type="http://schemas.openxmlformats.org/officeDocument/2006/relationships/image" Target="../media/image14.jpeg"/><Relationship Id="rId5" Type="http://schemas.openxmlformats.org/officeDocument/2006/relationships/image" Target="../media/image9.jpeg"/><Relationship Id="rId10" Type="http://schemas.openxmlformats.org/officeDocument/2006/relationships/image" Target="../media/image16.png"/><Relationship Id="rId4" Type="http://schemas.openxmlformats.org/officeDocument/2006/relationships/image" Target="../media/image8.gif"/><Relationship Id="rId9" Type="http://schemas.openxmlformats.org/officeDocument/2006/relationships/image" Target="../media/image1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28790" y="615373"/>
            <a:ext cx="9198841" cy="1234691"/>
          </a:xfrm>
        </p:spPr>
        <p:txBody>
          <a:bodyPr>
            <a:normAutofit fontScale="90000"/>
          </a:bodyPr>
          <a:lstStyle/>
          <a:p>
            <a:r>
              <a:rPr lang="fr-FR" dirty="0" smtClean="0"/>
              <a:t>Approche de la gestion des risques à l’échelle d’un GHT</a:t>
            </a:r>
            <a:endParaRPr lang="fr-FR" dirty="0"/>
          </a:p>
        </p:txBody>
      </p:sp>
      <p:sp>
        <p:nvSpPr>
          <p:cNvPr id="3" name="Espace réservé du texte 2"/>
          <p:cNvSpPr>
            <a:spLocks noGrp="1"/>
          </p:cNvSpPr>
          <p:nvPr>
            <p:ph type="body" sz="quarter" idx="11"/>
          </p:nvPr>
        </p:nvSpPr>
        <p:spPr>
          <a:xfrm>
            <a:off x="528790" y="1850065"/>
            <a:ext cx="9198840" cy="444367"/>
          </a:xfrm>
        </p:spPr>
        <p:txBody>
          <a:bodyPr>
            <a:normAutofit lnSpcReduction="10000"/>
          </a:bodyPr>
          <a:lstStyle/>
          <a:p>
            <a:r>
              <a:rPr lang="fr-FR" dirty="0" smtClean="0"/>
              <a:t>Journée d’hiver LAROPHA – 4 décembre 2018</a:t>
            </a:r>
            <a:endParaRPr lang="fr-FR" dirty="0"/>
          </a:p>
        </p:txBody>
      </p:sp>
      <p:sp>
        <p:nvSpPr>
          <p:cNvPr id="4" name="ZoneTexte 3"/>
          <p:cNvSpPr txBox="1"/>
          <p:nvPr/>
        </p:nvSpPr>
        <p:spPr>
          <a:xfrm>
            <a:off x="84111" y="6175998"/>
            <a:ext cx="3445328" cy="574003"/>
          </a:xfrm>
          <a:prstGeom prst="rect">
            <a:avLst/>
          </a:prstGeom>
          <a:noFill/>
        </p:spPr>
        <p:txBody>
          <a:bodyPr wrap="square" rtlCol="0">
            <a:spAutoFit/>
          </a:bodyPr>
          <a:lstStyle/>
          <a:p>
            <a:r>
              <a:rPr lang="fr-FR" dirty="0" smtClean="0"/>
              <a:t>Dr Josh RUBENOVITCH</a:t>
            </a:r>
          </a:p>
          <a:p>
            <a:r>
              <a:rPr lang="fr-FR" dirty="0" smtClean="0"/>
              <a:t>Direction Qualité Gestion des Risques</a:t>
            </a:r>
            <a:endParaRPr lang="fr-FR" dirty="0"/>
          </a:p>
        </p:txBody>
      </p:sp>
      <p:grpSp>
        <p:nvGrpSpPr>
          <p:cNvPr id="5" name="Groupe 4"/>
          <p:cNvGrpSpPr/>
          <p:nvPr/>
        </p:nvGrpSpPr>
        <p:grpSpPr>
          <a:xfrm>
            <a:off x="333188" y="2852401"/>
            <a:ext cx="4241800" cy="3610598"/>
            <a:chOff x="2032364" y="2529588"/>
            <a:chExt cx="6511653" cy="3844807"/>
          </a:xfrm>
        </p:grpSpPr>
        <p:pic>
          <p:nvPicPr>
            <p:cNvPr id="6" name="Image 5" descr="logo hopital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35483" y="2610665"/>
              <a:ext cx="556895" cy="826770"/>
            </a:xfrm>
            <a:prstGeom prst="rect">
              <a:avLst/>
            </a:prstGeom>
            <a:noFill/>
            <a:ln>
              <a:noFill/>
            </a:ln>
          </p:spPr>
        </p:pic>
        <p:pic>
          <p:nvPicPr>
            <p:cNvPr id="7" name="Image 6" descr="C:\Users\EXTMIRLA\Desktop\Logos\ch-lamalou-les-bains.jpg"/>
            <p:cNvPicPr/>
            <p:nvPr/>
          </p:nvPicPr>
          <p:blipFill>
            <a:blip r:embed="rId3">
              <a:extLst>
                <a:ext uri="{28A0092B-C50C-407E-A947-70E740481C1C}">
                  <a14:useLocalDpi xmlns:a14="http://schemas.microsoft.com/office/drawing/2010/main" val="0"/>
                </a:ext>
              </a:extLst>
            </a:blip>
            <a:srcRect/>
            <a:stretch>
              <a:fillRect/>
            </a:stretch>
          </p:blipFill>
          <p:spPr bwMode="auto">
            <a:xfrm>
              <a:off x="3152186" y="3175904"/>
              <a:ext cx="895350" cy="810260"/>
            </a:xfrm>
            <a:prstGeom prst="rect">
              <a:avLst/>
            </a:prstGeom>
            <a:noFill/>
            <a:ln>
              <a:noFill/>
            </a:ln>
          </p:spPr>
        </p:pic>
        <p:pic>
          <p:nvPicPr>
            <p:cNvPr id="8" name="Image 7" descr="C:\Users\EXTMIRLA\Desktop\Logos\logo-ch-bassindethau.gif"/>
            <p:cNvPicPr/>
            <p:nvPr/>
          </p:nvPicPr>
          <p:blipFill>
            <a:blip r:embed="rId4">
              <a:extLst>
                <a:ext uri="{28A0092B-C50C-407E-A947-70E740481C1C}">
                  <a14:useLocalDpi xmlns:a14="http://schemas.microsoft.com/office/drawing/2010/main" val="0"/>
                </a:ext>
              </a:extLst>
            </a:blip>
            <a:srcRect/>
            <a:stretch>
              <a:fillRect/>
            </a:stretch>
          </p:blipFill>
          <p:spPr bwMode="auto">
            <a:xfrm>
              <a:off x="4458290" y="2719250"/>
              <a:ext cx="1648460" cy="609600"/>
            </a:xfrm>
            <a:prstGeom prst="rect">
              <a:avLst/>
            </a:prstGeom>
            <a:noFill/>
            <a:ln>
              <a:noFill/>
            </a:ln>
          </p:spPr>
        </p:pic>
        <p:pic>
          <p:nvPicPr>
            <p:cNvPr id="9" name="Image 8" descr="C:\Users\EXTMIRLA\Desktop\Logos\logo CH CLermont.jpg"/>
            <p:cNvPicPr/>
            <p:nvPr/>
          </p:nvPicPr>
          <p:blipFill>
            <a:blip r:embed="rId5">
              <a:extLst>
                <a:ext uri="{28A0092B-C50C-407E-A947-70E740481C1C}">
                  <a14:useLocalDpi xmlns:a14="http://schemas.microsoft.com/office/drawing/2010/main" val="0"/>
                </a:ext>
              </a:extLst>
            </a:blip>
            <a:srcRect/>
            <a:stretch>
              <a:fillRect/>
            </a:stretch>
          </p:blipFill>
          <p:spPr bwMode="auto">
            <a:xfrm>
              <a:off x="7366092" y="2529588"/>
              <a:ext cx="1177925" cy="685800"/>
            </a:xfrm>
            <a:prstGeom prst="rect">
              <a:avLst/>
            </a:prstGeom>
            <a:noFill/>
            <a:ln>
              <a:noFill/>
            </a:ln>
          </p:spPr>
        </p:pic>
        <p:pic>
          <p:nvPicPr>
            <p:cNvPr id="10" name="Image 9" descr="C:\Users\EXTMIRLA\Desktop\Logos\Logo_Centre_Hospitalier_Millau.jpg"/>
            <p:cNvPicPr/>
            <p:nvPr/>
          </p:nvPicPr>
          <p:blipFill>
            <a:blip r:embed="rId6">
              <a:extLst>
                <a:ext uri="{28A0092B-C50C-407E-A947-70E740481C1C}">
                  <a14:useLocalDpi xmlns:a14="http://schemas.microsoft.com/office/drawing/2010/main" val="0"/>
                </a:ext>
              </a:extLst>
            </a:blip>
            <a:srcRect/>
            <a:stretch>
              <a:fillRect/>
            </a:stretch>
          </p:blipFill>
          <p:spPr bwMode="auto">
            <a:xfrm>
              <a:off x="2032364" y="4534892"/>
              <a:ext cx="1744345" cy="771525"/>
            </a:xfrm>
            <a:prstGeom prst="rect">
              <a:avLst/>
            </a:prstGeom>
            <a:noFill/>
            <a:ln>
              <a:noFill/>
            </a:ln>
          </p:spPr>
        </p:pic>
        <p:pic>
          <p:nvPicPr>
            <p:cNvPr id="11" name="Image 10" descr="C:\Users\EXTMIRLA\Desktop\Logos\LOGO Ste Affrique.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59161" y="4066579"/>
              <a:ext cx="809625" cy="854075"/>
            </a:xfrm>
            <a:prstGeom prst="rect">
              <a:avLst/>
            </a:prstGeom>
            <a:noFill/>
            <a:ln>
              <a:noFill/>
            </a:ln>
          </p:spPr>
        </p:pic>
        <p:pic>
          <p:nvPicPr>
            <p:cNvPr id="12" name="Image 11" descr="Résultat de recherche d'images pour &quot;ch maurice fenaille&quot;">
              <a:hlinkClick r:id="rId8"/>
            </p:cNvPr>
            <p:cNvPicPr/>
            <p:nvPr/>
          </p:nvPicPr>
          <p:blipFill>
            <a:blip r:embed="rId9">
              <a:extLst>
                <a:ext uri="{28A0092B-C50C-407E-A947-70E740481C1C}">
                  <a14:useLocalDpi xmlns:a14="http://schemas.microsoft.com/office/drawing/2010/main" val="0"/>
                </a:ext>
              </a:extLst>
            </a:blip>
            <a:srcRect/>
            <a:stretch>
              <a:fillRect/>
            </a:stretch>
          </p:blipFill>
          <p:spPr bwMode="auto">
            <a:xfrm>
              <a:off x="5961970" y="3608161"/>
              <a:ext cx="857250" cy="857250"/>
            </a:xfrm>
            <a:prstGeom prst="rect">
              <a:avLst/>
            </a:prstGeom>
            <a:noFill/>
            <a:ln>
              <a:noFill/>
            </a:ln>
          </p:spPr>
        </p:pic>
        <p:pic>
          <p:nvPicPr>
            <p:cNvPr id="13" name="Image 12" descr="C:\Users\EXTMIRLA\Desktop\Logos\LOGO_ORIGINAL_CHUg_FondTransparent.png"/>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893910" y="4679501"/>
              <a:ext cx="1143000" cy="816610"/>
            </a:xfrm>
            <a:prstGeom prst="rect">
              <a:avLst/>
            </a:prstGeom>
            <a:noFill/>
            <a:ln>
              <a:noFill/>
            </a:ln>
          </p:spPr>
        </p:pic>
        <p:pic>
          <p:nvPicPr>
            <p:cNvPr id="14" name="Image 13" descr="cid:part1.01060905.09020200@hopital-lunel.fr"/>
            <p:cNvPicPr/>
            <p:nvPr/>
          </p:nvPicPr>
          <p:blipFill rotWithShape="1">
            <a:blip r:embed="rId11" r:link="rId12">
              <a:extLst>
                <a:ext uri="{28A0092B-C50C-407E-A947-70E740481C1C}">
                  <a14:useLocalDpi xmlns:a14="http://schemas.microsoft.com/office/drawing/2010/main" val="0"/>
                </a:ext>
              </a:extLst>
            </a:blip>
            <a:srcRect t="45185" r="50787" b="2963"/>
            <a:stretch/>
          </p:blipFill>
          <p:spPr bwMode="auto">
            <a:xfrm>
              <a:off x="5021812" y="5478410"/>
              <a:ext cx="800100" cy="895985"/>
            </a:xfrm>
            <a:prstGeom prst="rect">
              <a:avLst/>
            </a:prstGeom>
            <a:noFill/>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663206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91870" y="359084"/>
            <a:ext cx="7212797" cy="1287066"/>
          </a:xfrm>
        </p:spPr>
        <p:txBody>
          <a:bodyPr>
            <a:noAutofit/>
          </a:bodyPr>
          <a:lstStyle/>
          <a:p>
            <a:r>
              <a:rPr lang="fr-FR" sz="3200" dirty="0" smtClean="0"/>
              <a:t>Missions GHT </a:t>
            </a:r>
            <a:r>
              <a:rPr lang="fr-FR" sz="3200"/>
              <a:t>EHSA </a:t>
            </a:r>
            <a:r>
              <a:rPr lang="fr-FR" sz="3200" smtClean="0"/>
              <a:t>:</a:t>
            </a:r>
            <a:endParaRPr lang="fr-FR" sz="3200" dirty="0"/>
          </a:p>
        </p:txBody>
      </p:sp>
      <p:sp>
        <p:nvSpPr>
          <p:cNvPr id="4" name="Espace réservé du contenu 1"/>
          <p:cNvSpPr txBox="1">
            <a:spLocks/>
          </p:cNvSpPr>
          <p:nvPr/>
        </p:nvSpPr>
        <p:spPr>
          <a:xfrm>
            <a:off x="668268" y="1853294"/>
            <a:ext cx="8383727" cy="4849586"/>
          </a:xfrm>
          <a:prstGeom prst="rect">
            <a:avLst/>
          </a:prstGeom>
        </p:spPr>
        <p:txBody>
          <a:bodyPr>
            <a:normAutofit fontScale="92500" lnSpcReduction="20000"/>
          </a:bodyPr>
          <a:lstStyle>
            <a:lvl1pPr marL="182263" indent="-182263" algn="l" defTabSz="729051" rtl="0" eaLnBrk="1" latinLnBrk="0" hangingPunct="1">
              <a:lnSpc>
                <a:spcPct val="90000"/>
              </a:lnSpc>
              <a:spcBef>
                <a:spcPts val="797"/>
              </a:spcBef>
              <a:buFont typeface="Arial" panose="020B0604020202020204" pitchFamily="34" charset="0"/>
              <a:buChar char="•"/>
              <a:defRPr sz="2232" kern="1200">
                <a:solidFill>
                  <a:schemeClr val="tx1"/>
                </a:solidFill>
                <a:latin typeface="Corbel" panose="020B0503020204020204" pitchFamily="34" charset="0"/>
                <a:ea typeface="+mn-ea"/>
                <a:cs typeface="+mn-cs"/>
              </a:defRPr>
            </a:lvl1pPr>
            <a:lvl2pPr marL="546788" indent="-182263" algn="l" defTabSz="729051" rtl="0" eaLnBrk="1" latinLnBrk="0" hangingPunct="1">
              <a:lnSpc>
                <a:spcPct val="90000"/>
              </a:lnSpc>
              <a:spcBef>
                <a:spcPts val="399"/>
              </a:spcBef>
              <a:buFont typeface="Arial" panose="020B0604020202020204" pitchFamily="34" charset="0"/>
              <a:buChar char="•"/>
              <a:defRPr sz="1914" kern="1200">
                <a:solidFill>
                  <a:schemeClr val="tx1"/>
                </a:solidFill>
                <a:latin typeface="Corbel" panose="020B0503020204020204" pitchFamily="34" charset="0"/>
                <a:ea typeface="+mn-ea"/>
                <a:cs typeface="+mn-cs"/>
              </a:defRPr>
            </a:lvl2pPr>
            <a:lvl3pPr marL="911314" indent="-182263" algn="l" defTabSz="729051" rtl="0" eaLnBrk="1" latinLnBrk="0" hangingPunct="1">
              <a:lnSpc>
                <a:spcPct val="90000"/>
              </a:lnSpc>
              <a:spcBef>
                <a:spcPts val="399"/>
              </a:spcBef>
              <a:buFont typeface="Arial" panose="020B0604020202020204" pitchFamily="34" charset="0"/>
              <a:buChar char="•"/>
              <a:defRPr sz="1595" kern="1200">
                <a:solidFill>
                  <a:schemeClr val="tx1"/>
                </a:solidFill>
                <a:latin typeface="Corbel" panose="020B0503020204020204" pitchFamily="34" charset="0"/>
                <a:ea typeface="+mn-ea"/>
                <a:cs typeface="+mn-cs"/>
              </a:defRPr>
            </a:lvl3pPr>
            <a:lvl4pPr marL="1275839" indent="-182263" algn="l" defTabSz="729051" rtl="0" eaLnBrk="1" latinLnBrk="0" hangingPunct="1">
              <a:lnSpc>
                <a:spcPct val="90000"/>
              </a:lnSpc>
              <a:spcBef>
                <a:spcPts val="399"/>
              </a:spcBef>
              <a:buFont typeface="Arial" panose="020B0604020202020204" pitchFamily="34" charset="0"/>
              <a:buChar char="•"/>
              <a:defRPr sz="1435" kern="1200">
                <a:solidFill>
                  <a:schemeClr val="tx1"/>
                </a:solidFill>
                <a:latin typeface="Corbel" panose="020B0503020204020204" pitchFamily="34" charset="0"/>
                <a:ea typeface="+mn-ea"/>
                <a:cs typeface="+mn-cs"/>
              </a:defRPr>
            </a:lvl4pPr>
            <a:lvl5pPr marL="1640365" indent="-182263" algn="l" defTabSz="729051" rtl="0" eaLnBrk="1" latinLnBrk="0" hangingPunct="1">
              <a:lnSpc>
                <a:spcPct val="90000"/>
              </a:lnSpc>
              <a:spcBef>
                <a:spcPts val="399"/>
              </a:spcBef>
              <a:buFont typeface="Arial" panose="020B0604020202020204" pitchFamily="34" charset="0"/>
              <a:buChar char="•"/>
              <a:defRPr sz="1435" kern="1200">
                <a:solidFill>
                  <a:schemeClr val="tx1"/>
                </a:solidFill>
                <a:latin typeface="Corbel" panose="020B0503020204020204" pitchFamily="34" charset="0"/>
                <a:ea typeface="+mn-ea"/>
                <a:cs typeface="+mn-cs"/>
              </a:defRPr>
            </a:lvl5pPr>
            <a:lvl6pPr marL="2004891" indent="-182263" algn="l" defTabSz="729051" rtl="0" eaLnBrk="1" latinLnBrk="0" hangingPunct="1">
              <a:lnSpc>
                <a:spcPct val="90000"/>
              </a:lnSpc>
              <a:spcBef>
                <a:spcPts val="399"/>
              </a:spcBef>
              <a:buFont typeface="Arial" panose="020B0604020202020204" pitchFamily="34" charset="0"/>
              <a:buChar char="•"/>
              <a:defRPr sz="1435" kern="1200">
                <a:solidFill>
                  <a:schemeClr val="tx1"/>
                </a:solidFill>
                <a:latin typeface="+mn-lt"/>
                <a:ea typeface="+mn-ea"/>
                <a:cs typeface="+mn-cs"/>
              </a:defRPr>
            </a:lvl6pPr>
            <a:lvl7pPr marL="2369416" indent="-182263" algn="l" defTabSz="729051" rtl="0" eaLnBrk="1" latinLnBrk="0" hangingPunct="1">
              <a:lnSpc>
                <a:spcPct val="90000"/>
              </a:lnSpc>
              <a:spcBef>
                <a:spcPts val="399"/>
              </a:spcBef>
              <a:buFont typeface="Arial" panose="020B0604020202020204" pitchFamily="34" charset="0"/>
              <a:buChar char="•"/>
              <a:defRPr sz="1435" kern="1200">
                <a:solidFill>
                  <a:schemeClr val="tx1"/>
                </a:solidFill>
                <a:latin typeface="+mn-lt"/>
                <a:ea typeface="+mn-ea"/>
                <a:cs typeface="+mn-cs"/>
              </a:defRPr>
            </a:lvl7pPr>
            <a:lvl8pPr marL="2733942" indent="-182263" algn="l" defTabSz="729051" rtl="0" eaLnBrk="1" latinLnBrk="0" hangingPunct="1">
              <a:lnSpc>
                <a:spcPct val="90000"/>
              </a:lnSpc>
              <a:spcBef>
                <a:spcPts val="399"/>
              </a:spcBef>
              <a:buFont typeface="Arial" panose="020B0604020202020204" pitchFamily="34" charset="0"/>
              <a:buChar char="•"/>
              <a:defRPr sz="1435" kern="1200">
                <a:solidFill>
                  <a:schemeClr val="tx1"/>
                </a:solidFill>
                <a:latin typeface="+mn-lt"/>
                <a:ea typeface="+mn-ea"/>
                <a:cs typeface="+mn-cs"/>
              </a:defRPr>
            </a:lvl8pPr>
            <a:lvl9pPr marL="3098467" indent="-182263" algn="l" defTabSz="729051" rtl="0" eaLnBrk="1" latinLnBrk="0" hangingPunct="1">
              <a:lnSpc>
                <a:spcPct val="90000"/>
              </a:lnSpc>
              <a:spcBef>
                <a:spcPts val="399"/>
              </a:spcBef>
              <a:buFont typeface="Arial" panose="020B0604020202020204" pitchFamily="34" charset="0"/>
              <a:buChar char="•"/>
              <a:defRPr sz="1435" kern="1200">
                <a:solidFill>
                  <a:schemeClr val="tx1"/>
                </a:solidFill>
                <a:latin typeface="+mn-lt"/>
                <a:ea typeface="+mn-ea"/>
                <a:cs typeface="+mn-cs"/>
              </a:defRPr>
            </a:lvl9pPr>
          </a:lstStyle>
          <a:p>
            <a:pPr lvl="1" algn="just" fontAlgn="base"/>
            <a:r>
              <a:rPr lang="fr-FR" sz="2200" b="1" dirty="0" smtClean="0"/>
              <a:t>Coordonner le Compte Qualité pour la certification HAS du GHT</a:t>
            </a:r>
          </a:p>
          <a:p>
            <a:pPr lvl="1" algn="just" fontAlgn="base"/>
            <a:endParaRPr lang="fr-FR" sz="2000" dirty="0" smtClean="0"/>
          </a:p>
          <a:p>
            <a:pPr lvl="1" algn="just" fontAlgn="base"/>
            <a:r>
              <a:rPr lang="fr-FR" sz="2000" dirty="0" smtClean="0"/>
              <a:t>Mener des travaux conjoints sur 4 axes :</a:t>
            </a:r>
          </a:p>
          <a:p>
            <a:pPr lvl="2" algn="just"/>
            <a:r>
              <a:rPr lang="fr-FR" sz="1600" dirty="0" smtClean="0"/>
              <a:t>L’évaluation de thématiques liées à la Qualité Gestion des Risques </a:t>
            </a:r>
            <a:r>
              <a:rPr lang="fr-FR" sz="1600" dirty="0" smtClean="0">
                <a:solidFill>
                  <a:srgbClr val="FFFF00"/>
                </a:solidFill>
              </a:rPr>
              <a:t>(</a:t>
            </a:r>
            <a:r>
              <a:rPr lang="fr-FR" sz="1600" dirty="0" smtClean="0">
                <a:solidFill>
                  <a:srgbClr val="00B050"/>
                </a:solidFill>
              </a:rPr>
              <a:t>Culture Sécurité)</a:t>
            </a:r>
          </a:p>
          <a:p>
            <a:pPr lvl="2" algn="just"/>
            <a:r>
              <a:rPr lang="fr-FR" sz="1600" dirty="0"/>
              <a:t>L’analyse de parcours patients inter-établissements </a:t>
            </a:r>
            <a:r>
              <a:rPr lang="fr-FR" sz="1600" dirty="0">
                <a:solidFill>
                  <a:srgbClr val="00B050"/>
                </a:solidFill>
              </a:rPr>
              <a:t>(AVC)</a:t>
            </a:r>
          </a:p>
          <a:p>
            <a:pPr lvl="2" algn="just"/>
            <a:r>
              <a:rPr lang="fr-FR" sz="1600" dirty="0" smtClean="0"/>
              <a:t>Le Compte Qualité commun du GHT EHSA</a:t>
            </a:r>
            <a:r>
              <a:rPr lang="fr-FR" sz="1600" dirty="0" smtClean="0">
                <a:solidFill>
                  <a:srgbClr val="00B050"/>
                </a:solidFill>
              </a:rPr>
              <a:t> (</a:t>
            </a:r>
            <a:r>
              <a:rPr lang="fr-FR" sz="1600" dirty="0" err="1" smtClean="0">
                <a:solidFill>
                  <a:srgbClr val="00B050"/>
                </a:solidFill>
              </a:rPr>
              <a:t>identitovigilance</a:t>
            </a:r>
            <a:r>
              <a:rPr lang="fr-FR" sz="1600" dirty="0" smtClean="0">
                <a:solidFill>
                  <a:srgbClr val="00B050"/>
                </a:solidFill>
              </a:rPr>
              <a:t>)</a:t>
            </a:r>
          </a:p>
          <a:p>
            <a:pPr lvl="2" algn="just"/>
            <a:r>
              <a:rPr lang="fr-FR" sz="1600" dirty="0" smtClean="0"/>
              <a:t>Etre force de proposition pour l’organisation de formations communes aux méthodes QGDR</a:t>
            </a:r>
          </a:p>
          <a:p>
            <a:pPr lvl="1" algn="just" fontAlgn="base"/>
            <a:endParaRPr lang="fr-FR" sz="2000" dirty="0" smtClean="0"/>
          </a:p>
          <a:p>
            <a:pPr lvl="1" algn="just" fontAlgn="base"/>
            <a:r>
              <a:rPr lang="fr-FR" sz="2000" dirty="0" smtClean="0"/>
              <a:t>Réaliser et actualiser régulièrement un état des lieux des structures et des démarches Qualité Gestion des Risques des établissements membres du GHT</a:t>
            </a:r>
          </a:p>
          <a:p>
            <a:pPr lvl="1" algn="just" fontAlgn="base"/>
            <a:endParaRPr lang="fr-FR" sz="2000" dirty="0" smtClean="0"/>
          </a:p>
          <a:p>
            <a:pPr lvl="1" algn="just" fontAlgn="base"/>
            <a:r>
              <a:rPr lang="fr-FR" sz="2000" dirty="0" smtClean="0"/>
              <a:t>Mettre à disposition et actualiser régulièrement une base d’informations commune concernant la Qualité Gestion des Risques (actualités, résultats d’enquêtes, </a:t>
            </a:r>
            <a:r>
              <a:rPr lang="fr-FR" sz="2000" dirty="0" err="1" smtClean="0"/>
              <a:t>benchmarking</a:t>
            </a:r>
            <a:r>
              <a:rPr lang="fr-FR" sz="2000" dirty="0" smtClean="0"/>
              <a:t>,…).</a:t>
            </a:r>
          </a:p>
          <a:p>
            <a:pPr lvl="1" algn="just" fontAlgn="base"/>
            <a:endParaRPr lang="fr-FR" sz="2000" dirty="0" smtClean="0"/>
          </a:p>
          <a:p>
            <a:pPr lvl="1" algn="just" fontAlgn="base"/>
            <a:r>
              <a:rPr lang="fr-FR" sz="2000" dirty="0" smtClean="0"/>
              <a:t>Recenser et analyser en collégialité les événements indésirables liés aux parcours inter-établissements et aux thématiques transversales étudiées.</a:t>
            </a:r>
          </a:p>
          <a:p>
            <a:pPr lvl="1" algn="just" fontAlgn="base"/>
            <a:endParaRPr lang="fr-FR" sz="2000" dirty="0" smtClean="0"/>
          </a:p>
          <a:p>
            <a:pPr lvl="1" algn="just" fontAlgn="base"/>
            <a:r>
              <a:rPr lang="fr-FR" sz="2000" dirty="0" smtClean="0"/>
              <a:t>En fonction des priorités définies par le groupe Qualité GHT EHSA, accompagner au plan méthodologique les démarches QGR des groupes GHT</a:t>
            </a:r>
          </a:p>
          <a:p>
            <a:pPr lvl="2" algn="just"/>
            <a:endParaRPr lang="fr-FR" sz="1600" dirty="0"/>
          </a:p>
        </p:txBody>
      </p:sp>
    </p:spTree>
    <p:extLst>
      <p:ext uri="{BB962C8B-B14F-4D97-AF65-F5344CB8AC3E}">
        <p14:creationId xmlns:p14="http://schemas.microsoft.com/office/powerpoint/2010/main" val="1172401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91870" y="359084"/>
            <a:ext cx="7212797" cy="1287066"/>
          </a:xfrm>
        </p:spPr>
        <p:txBody>
          <a:bodyPr>
            <a:noAutofit/>
          </a:bodyPr>
          <a:lstStyle/>
          <a:p>
            <a:r>
              <a:rPr lang="fr-FR" sz="3200" dirty="0" smtClean="0"/>
              <a:t>Quels </a:t>
            </a:r>
            <a:r>
              <a:rPr lang="fr-FR" sz="3200" dirty="0"/>
              <a:t>impacts sur la procédure de Certification V2020 </a:t>
            </a:r>
            <a:r>
              <a:rPr lang="fr-FR" sz="3200" dirty="0" smtClean="0"/>
              <a:t>?</a:t>
            </a:r>
            <a:endParaRPr lang="fr-FR" sz="3200" dirty="0"/>
          </a:p>
        </p:txBody>
      </p:sp>
      <p:sp>
        <p:nvSpPr>
          <p:cNvPr id="4" name="Espace réservé du contenu 1"/>
          <p:cNvSpPr txBox="1">
            <a:spLocks/>
          </p:cNvSpPr>
          <p:nvPr/>
        </p:nvSpPr>
        <p:spPr>
          <a:xfrm>
            <a:off x="668268" y="1853294"/>
            <a:ext cx="8383727" cy="4849586"/>
          </a:xfrm>
          <a:prstGeom prst="rect">
            <a:avLst/>
          </a:prstGeom>
        </p:spPr>
        <p:txBody>
          <a:bodyPr>
            <a:normAutofit/>
          </a:bodyPr>
          <a:lstStyle>
            <a:lvl1pPr marL="182263" indent="-182263" algn="l" defTabSz="729051" rtl="0" eaLnBrk="1" latinLnBrk="0" hangingPunct="1">
              <a:lnSpc>
                <a:spcPct val="90000"/>
              </a:lnSpc>
              <a:spcBef>
                <a:spcPts val="797"/>
              </a:spcBef>
              <a:buFont typeface="Arial" panose="020B0604020202020204" pitchFamily="34" charset="0"/>
              <a:buChar char="•"/>
              <a:defRPr sz="2232" kern="1200">
                <a:solidFill>
                  <a:schemeClr val="tx1"/>
                </a:solidFill>
                <a:latin typeface="Corbel" panose="020B0503020204020204" pitchFamily="34" charset="0"/>
                <a:ea typeface="+mn-ea"/>
                <a:cs typeface="+mn-cs"/>
              </a:defRPr>
            </a:lvl1pPr>
            <a:lvl2pPr marL="546788" indent="-182263" algn="l" defTabSz="729051" rtl="0" eaLnBrk="1" latinLnBrk="0" hangingPunct="1">
              <a:lnSpc>
                <a:spcPct val="90000"/>
              </a:lnSpc>
              <a:spcBef>
                <a:spcPts val="399"/>
              </a:spcBef>
              <a:buFont typeface="Arial" panose="020B0604020202020204" pitchFamily="34" charset="0"/>
              <a:buChar char="•"/>
              <a:defRPr sz="1914" kern="1200">
                <a:solidFill>
                  <a:schemeClr val="tx1"/>
                </a:solidFill>
                <a:latin typeface="Corbel" panose="020B0503020204020204" pitchFamily="34" charset="0"/>
                <a:ea typeface="+mn-ea"/>
                <a:cs typeface="+mn-cs"/>
              </a:defRPr>
            </a:lvl2pPr>
            <a:lvl3pPr marL="911314" indent="-182263" algn="l" defTabSz="729051" rtl="0" eaLnBrk="1" latinLnBrk="0" hangingPunct="1">
              <a:lnSpc>
                <a:spcPct val="90000"/>
              </a:lnSpc>
              <a:spcBef>
                <a:spcPts val="399"/>
              </a:spcBef>
              <a:buFont typeface="Arial" panose="020B0604020202020204" pitchFamily="34" charset="0"/>
              <a:buChar char="•"/>
              <a:defRPr sz="1595" kern="1200">
                <a:solidFill>
                  <a:schemeClr val="tx1"/>
                </a:solidFill>
                <a:latin typeface="Corbel" panose="020B0503020204020204" pitchFamily="34" charset="0"/>
                <a:ea typeface="+mn-ea"/>
                <a:cs typeface="+mn-cs"/>
              </a:defRPr>
            </a:lvl3pPr>
            <a:lvl4pPr marL="1275839" indent="-182263" algn="l" defTabSz="729051" rtl="0" eaLnBrk="1" latinLnBrk="0" hangingPunct="1">
              <a:lnSpc>
                <a:spcPct val="90000"/>
              </a:lnSpc>
              <a:spcBef>
                <a:spcPts val="399"/>
              </a:spcBef>
              <a:buFont typeface="Arial" panose="020B0604020202020204" pitchFamily="34" charset="0"/>
              <a:buChar char="•"/>
              <a:defRPr sz="1435" kern="1200">
                <a:solidFill>
                  <a:schemeClr val="tx1"/>
                </a:solidFill>
                <a:latin typeface="Corbel" panose="020B0503020204020204" pitchFamily="34" charset="0"/>
                <a:ea typeface="+mn-ea"/>
                <a:cs typeface="+mn-cs"/>
              </a:defRPr>
            </a:lvl4pPr>
            <a:lvl5pPr marL="1640365" indent="-182263" algn="l" defTabSz="729051" rtl="0" eaLnBrk="1" latinLnBrk="0" hangingPunct="1">
              <a:lnSpc>
                <a:spcPct val="90000"/>
              </a:lnSpc>
              <a:spcBef>
                <a:spcPts val="399"/>
              </a:spcBef>
              <a:buFont typeface="Arial" panose="020B0604020202020204" pitchFamily="34" charset="0"/>
              <a:buChar char="•"/>
              <a:defRPr sz="1435" kern="1200">
                <a:solidFill>
                  <a:schemeClr val="tx1"/>
                </a:solidFill>
                <a:latin typeface="Corbel" panose="020B0503020204020204" pitchFamily="34" charset="0"/>
                <a:ea typeface="+mn-ea"/>
                <a:cs typeface="+mn-cs"/>
              </a:defRPr>
            </a:lvl5pPr>
            <a:lvl6pPr marL="2004891" indent="-182263" algn="l" defTabSz="729051" rtl="0" eaLnBrk="1" latinLnBrk="0" hangingPunct="1">
              <a:lnSpc>
                <a:spcPct val="90000"/>
              </a:lnSpc>
              <a:spcBef>
                <a:spcPts val="399"/>
              </a:spcBef>
              <a:buFont typeface="Arial" panose="020B0604020202020204" pitchFamily="34" charset="0"/>
              <a:buChar char="•"/>
              <a:defRPr sz="1435" kern="1200">
                <a:solidFill>
                  <a:schemeClr val="tx1"/>
                </a:solidFill>
                <a:latin typeface="+mn-lt"/>
                <a:ea typeface="+mn-ea"/>
                <a:cs typeface="+mn-cs"/>
              </a:defRPr>
            </a:lvl6pPr>
            <a:lvl7pPr marL="2369416" indent="-182263" algn="l" defTabSz="729051" rtl="0" eaLnBrk="1" latinLnBrk="0" hangingPunct="1">
              <a:lnSpc>
                <a:spcPct val="90000"/>
              </a:lnSpc>
              <a:spcBef>
                <a:spcPts val="399"/>
              </a:spcBef>
              <a:buFont typeface="Arial" panose="020B0604020202020204" pitchFamily="34" charset="0"/>
              <a:buChar char="•"/>
              <a:defRPr sz="1435" kern="1200">
                <a:solidFill>
                  <a:schemeClr val="tx1"/>
                </a:solidFill>
                <a:latin typeface="+mn-lt"/>
                <a:ea typeface="+mn-ea"/>
                <a:cs typeface="+mn-cs"/>
              </a:defRPr>
            </a:lvl7pPr>
            <a:lvl8pPr marL="2733942" indent="-182263" algn="l" defTabSz="729051" rtl="0" eaLnBrk="1" latinLnBrk="0" hangingPunct="1">
              <a:lnSpc>
                <a:spcPct val="90000"/>
              </a:lnSpc>
              <a:spcBef>
                <a:spcPts val="399"/>
              </a:spcBef>
              <a:buFont typeface="Arial" panose="020B0604020202020204" pitchFamily="34" charset="0"/>
              <a:buChar char="•"/>
              <a:defRPr sz="1435" kern="1200">
                <a:solidFill>
                  <a:schemeClr val="tx1"/>
                </a:solidFill>
                <a:latin typeface="+mn-lt"/>
                <a:ea typeface="+mn-ea"/>
                <a:cs typeface="+mn-cs"/>
              </a:defRPr>
            </a:lvl8pPr>
            <a:lvl9pPr marL="3098467" indent="-182263" algn="l" defTabSz="729051" rtl="0" eaLnBrk="1" latinLnBrk="0" hangingPunct="1">
              <a:lnSpc>
                <a:spcPct val="90000"/>
              </a:lnSpc>
              <a:spcBef>
                <a:spcPts val="399"/>
              </a:spcBef>
              <a:buFont typeface="Arial" panose="020B0604020202020204" pitchFamily="34" charset="0"/>
              <a:buChar char="•"/>
              <a:defRPr sz="1435" kern="1200">
                <a:solidFill>
                  <a:schemeClr val="tx1"/>
                </a:solidFill>
                <a:latin typeface="+mn-lt"/>
                <a:ea typeface="+mn-ea"/>
                <a:cs typeface="+mn-cs"/>
              </a:defRPr>
            </a:lvl9pPr>
          </a:lstStyle>
          <a:p>
            <a:pPr lvl="2" algn="just"/>
            <a:endParaRPr lang="fr-FR" sz="1600" dirty="0"/>
          </a:p>
        </p:txBody>
      </p:sp>
      <p:sp>
        <p:nvSpPr>
          <p:cNvPr id="3" name="Rectangle 2"/>
          <p:cNvSpPr/>
          <p:nvPr/>
        </p:nvSpPr>
        <p:spPr>
          <a:xfrm>
            <a:off x="950238" y="3680504"/>
            <a:ext cx="3157018" cy="523220"/>
          </a:xfrm>
          <a:prstGeom prst="rect">
            <a:avLst/>
          </a:prstGeom>
        </p:spPr>
        <p:txBody>
          <a:bodyPr wrap="none">
            <a:spAutoFit/>
          </a:bodyPr>
          <a:lstStyle/>
          <a:p>
            <a:r>
              <a:rPr lang="fr-FR" sz="2800" dirty="0" smtClean="0"/>
              <a:t>… Chantier en </a:t>
            </a:r>
            <a:r>
              <a:rPr lang="fr-FR" sz="2800" dirty="0" smtClean="0"/>
              <a:t>cours </a:t>
            </a:r>
            <a:endParaRPr lang="fr-FR" sz="2400" dirty="0"/>
          </a:p>
        </p:txBody>
      </p:sp>
    </p:spTree>
    <p:extLst>
      <p:ext uri="{BB962C8B-B14F-4D97-AF65-F5344CB8AC3E}">
        <p14:creationId xmlns:p14="http://schemas.microsoft.com/office/powerpoint/2010/main" val="768038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91870" y="359084"/>
            <a:ext cx="7212797" cy="1287066"/>
          </a:xfrm>
        </p:spPr>
        <p:txBody>
          <a:bodyPr>
            <a:noAutofit/>
          </a:bodyPr>
          <a:lstStyle/>
          <a:p>
            <a:r>
              <a:rPr lang="fr-FR" sz="3200" dirty="0" smtClean="0"/>
              <a:t>GHT EHSA</a:t>
            </a:r>
            <a:endParaRPr lang="fr-FR" sz="3200" dirty="0"/>
          </a:p>
        </p:txBody>
      </p:sp>
      <p:sp>
        <p:nvSpPr>
          <p:cNvPr id="4" name="Espace réservé du contenu 1"/>
          <p:cNvSpPr txBox="1">
            <a:spLocks/>
          </p:cNvSpPr>
          <p:nvPr/>
        </p:nvSpPr>
        <p:spPr>
          <a:xfrm>
            <a:off x="668268" y="1853294"/>
            <a:ext cx="8383727" cy="4849586"/>
          </a:xfrm>
          <a:prstGeom prst="rect">
            <a:avLst/>
          </a:prstGeom>
        </p:spPr>
        <p:txBody>
          <a:bodyPr>
            <a:normAutofit/>
          </a:bodyPr>
          <a:lstStyle>
            <a:lvl1pPr marL="182263" indent="-182263" algn="l" defTabSz="729051" rtl="0" eaLnBrk="1" latinLnBrk="0" hangingPunct="1">
              <a:lnSpc>
                <a:spcPct val="90000"/>
              </a:lnSpc>
              <a:spcBef>
                <a:spcPts val="797"/>
              </a:spcBef>
              <a:buFont typeface="Arial" panose="020B0604020202020204" pitchFamily="34" charset="0"/>
              <a:buChar char="•"/>
              <a:defRPr sz="2232" kern="1200">
                <a:solidFill>
                  <a:schemeClr val="tx1"/>
                </a:solidFill>
                <a:latin typeface="Corbel" panose="020B0503020204020204" pitchFamily="34" charset="0"/>
                <a:ea typeface="+mn-ea"/>
                <a:cs typeface="+mn-cs"/>
              </a:defRPr>
            </a:lvl1pPr>
            <a:lvl2pPr marL="546788" indent="-182263" algn="l" defTabSz="729051" rtl="0" eaLnBrk="1" latinLnBrk="0" hangingPunct="1">
              <a:lnSpc>
                <a:spcPct val="90000"/>
              </a:lnSpc>
              <a:spcBef>
                <a:spcPts val="399"/>
              </a:spcBef>
              <a:buFont typeface="Arial" panose="020B0604020202020204" pitchFamily="34" charset="0"/>
              <a:buChar char="•"/>
              <a:defRPr sz="1914" kern="1200">
                <a:solidFill>
                  <a:schemeClr val="tx1"/>
                </a:solidFill>
                <a:latin typeface="Corbel" panose="020B0503020204020204" pitchFamily="34" charset="0"/>
                <a:ea typeface="+mn-ea"/>
                <a:cs typeface="+mn-cs"/>
              </a:defRPr>
            </a:lvl2pPr>
            <a:lvl3pPr marL="911314" indent="-182263" algn="l" defTabSz="729051" rtl="0" eaLnBrk="1" latinLnBrk="0" hangingPunct="1">
              <a:lnSpc>
                <a:spcPct val="90000"/>
              </a:lnSpc>
              <a:spcBef>
                <a:spcPts val="399"/>
              </a:spcBef>
              <a:buFont typeface="Arial" panose="020B0604020202020204" pitchFamily="34" charset="0"/>
              <a:buChar char="•"/>
              <a:defRPr sz="1595" kern="1200">
                <a:solidFill>
                  <a:schemeClr val="tx1"/>
                </a:solidFill>
                <a:latin typeface="Corbel" panose="020B0503020204020204" pitchFamily="34" charset="0"/>
                <a:ea typeface="+mn-ea"/>
                <a:cs typeface="+mn-cs"/>
              </a:defRPr>
            </a:lvl3pPr>
            <a:lvl4pPr marL="1275839" indent="-182263" algn="l" defTabSz="729051" rtl="0" eaLnBrk="1" latinLnBrk="0" hangingPunct="1">
              <a:lnSpc>
                <a:spcPct val="90000"/>
              </a:lnSpc>
              <a:spcBef>
                <a:spcPts val="399"/>
              </a:spcBef>
              <a:buFont typeface="Arial" panose="020B0604020202020204" pitchFamily="34" charset="0"/>
              <a:buChar char="•"/>
              <a:defRPr sz="1435" kern="1200">
                <a:solidFill>
                  <a:schemeClr val="tx1"/>
                </a:solidFill>
                <a:latin typeface="Corbel" panose="020B0503020204020204" pitchFamily="34" charset="0"/>
                <a:ea typeface="+mn-ea"/>
                <a:cs typeface="+mn-cs"/>
              </a:defRPr>
            </a:lvl4pPr>
            <a:lvl5pPr marL="1640365" indent="-182263" algn="l" defTabSz="729051" rtl="0" eaLnBrk="1" latinLnBrk="0" hangingPunct="1">
              <a:lnSpc>
                <a:spcPct val="90000"/>
              </a:lnSpc>
              <a:spcBef>
                <a:spcPts val="399"/>
              </a:spcBef>
              <a:buFont typeface="Arial" panose="020B0604020202020204" pitchFamily="34" charset="0"/>
              <a:buChar char="•"/>
              <a:defRPr sz="1435" kern="1200">
                <a:solidFill>
                  <a:schemeClr val="tx1"/>
                </a:solidFill>
                <a:latin typeface="Corbel" panose="020B0503020204020204" pitchFamily="34" charset="0"/>
                <a:ea typeface="+mn-ea"/>
                <a:cs typeface="+mn-cs"/>
              </a:defRPr>
            </a:lvl5pPr>
            <a:lvl6pPr marL="2004891" indent="-182263" algn="l" defTabSz="729051" rtl="0" eaLnBrk="1" latinLnBrk="0" hangingPunct="1">
              <a:lnSpc>
                <a:spcPct val="90000"/>
              </a:lnSpc>
              <a:spcBef>
                <a:spcPts val="399"/>
              </a:spcBef>
              <a:buFont typeface="Arial" panose="020B0604020202020204" pitchFamily="34" charset="0"/>
              <a:buChar char="•"/>
              <a:defRPr sz="1435" kern="1200">
                <a:solidFill>
                  <a:schemeClr val="tx1"/>
                </a:solidFill>
                <a:latin typeface="+mn-lt"/>
                <a:ea typeface="+mn-ea"/>
                <a:cs typeface="+mn-cs"/>
              </a:defRPr>
            </a:lvl6pPr>
            <a:lvl7pPr marL="2369416" indent="-182263" algn="l" defTabSz="729051" rtl="0" eaLnBrk="1" latinLnBrk="0" hangingPunct="1">
              <a:lnSpc>
                <a:spcPct val="90000"/>
              </a:lnSpc>
              <a:spcBef>
                <a:spcPts val="399"/>
              </a:spcBef>
              <a:buFont typeface="Arial" panose="020B0604020202020204" pitchFamily="34" charset="0"/>
              <a:buChar char="•"/>
              <a:defRPr sz="1435" kern="1200">
                <a:solidFill>
                  <a:schemeClr val="tx1"/>
                </a:solidFill>
                <a:latin typeface="+mn-lt"/>
                <a:ea typeface="+mn-ea"/>
                <a:cs typeface="+mn-cs"/>
              </a:defRPr>
            </a:lvl7pPr>
            <a:lvl8pPr marL="2733942" indent="-182263" algn="l" defTabSz="729051" rtl="0" eaLnBrk="1" latinLnBrk="0" hangingPunct="1">
              <a:lnSpc>
                <a:spcPct val="90000"/>
              </a:lnSpc>
              <a:spcBef>
                <a:spcPts val="399"/>
              </a:spcBef>
              <a:buFont typeface="Arial" panose="020B0604020202020204" pitchFamily="34" charset="0"/>
              <a:buChar char="•"/>
              <a:defRPr sz="1435" kern="1200">
                <a:solidFill>
                  <a:schemeClr val="tx1"/>
                </a:solidFill>
                <a:latin typeface="+mn-lt"/>
                <a:ea typeface="+mn-ea"/>
                <a:cs typeface="+mn-cs"/>
              </a:defRPr>
            </a:lvl8pPr>
            <a:lvl9pPr marL="3098467" indent="-182263" algn="l" defTabSz="729051" rtl="0" eaLnBrk="1" latinLnBrk="0" hangingPunct="1">
              <a:lnSpc>
                <a:spcPct val="90000"/>
              </a:lnSpc>
              <a:spcBef>
                <a:spcPts val="399"/>
              </a:spcBef>
              <a:buFont typeface="Arial" panose="020B0604020202020204" pitchFamily="34" charset="0"/>
              <a:buChar char="•"/>
              <a:defRPr sz="1435" kern="1200">
                <a:solidFill>
                  <a:schemeClr val="tx1"/>
                </a:solidFill>
                <a:latin typeface="+mn-lt"/>
                <a:ea typeface="+mn-ea"/>
                <a:cs typeface="+mn-cs"/>
              </a:defRPr>
            </a:lvl9pPr>
          </a:lstStyle>
          <a:p>
            <a:pPr lvl="1" algn="just" fontAlgn="base"/>
            <a:endParaRPr lang="fr-FR" sz="2200" b="1" dirty="0" smtClean="0"/>
          </a:p>
          <a:p>
            <a:pPr lvl="1" algn="just" fontAlgn="base"/>
            <a:endParaRPr lang="fr-FR" sz="2200" b="1" dirty="0"/>
          </a:p>
          <a:p>
            <a:pPr lvl="1" algn="just" fontAlgn="base"/>
            <a:endParaRPr lang="fr-FR" sz="2200" b="1" dirty="0" smtClean="0"/>
          </a:p>
          <a:p>
            <a:pPr lvl="1" algn="just" fontAlgn="base"/>
            <a:endParaRPr lang="fr-FR" sz="2200" b="1" dirty="0"/>
          </a:p>
          <a:p>
            <a:pPr lvl="1" algn="just" fontAlgn="base"/>
            <a:endParaRPr lang="fr-FR" sz="2200" b="1" dirty="0" smtClean="0"/>
          </a:p>
          <a:p>
            <a:pPr lvl="1" algn="just" fontAlgn="base"/>
            <a:endParaRPr lang="fr-FR" sz="2200" b="1" dirty="0"/>
          </a:p>
          <a:p>
            <a:pPr lvl="1" algn="just" fontAlgn="base"/>
            <a:r>
              <a:rPr lang="fr-FR" sz="2200" b="1" dirty="0" smtClean="0"/>
              <a:t>Merci de votre écoute </a:t>
            </a:r>
            <a:r>
              <a:rPr lang="fr-FR" sz="2200" b="1" dirty="0" smtClean="0">
                <a:sym typeface="Wingdings" panose="05000000000000000000" pitchFamily="2" charset="2"/>
              </a:rPr>
              <a:t></a:t>
            </a:r>
            <a:endParaRPr lang="fr-FR" sz="2000" dirty="0" smtClean="0"/>
          </a:p>
          <a:p>
            <a:pPr lvl="2" algn="just"/>
            <a:endParaRPr lang="fr-FR" sz="1600" dirty="0"/>
          </a:p>
        </p:txBody>
      </p:sp>
      <p:grpSp>
        <p:nvGrpSpPr>
          <p:cNvPr id="5" name="Groupe 4"/>
          <p:cNvGrpSpPr/>
          <p:nvPr/>
        </p:nvGrpSpPr>
        <p:grpSpPr>
          <a:xfrm>
            <a:off x="4368800" y="2540000"/>
            <a:ext cx="5130800" cy="3048000"/>
            <a:chOff x="2032364" y="2529588"/>
            <a:chExt cx="6511653" cy="3844807"/>
          </a:xfrm>
        </p:grpSpPr>
        <p:pic>
          <p:nvPicPr>
            <p:cNvPr id="6" name="Image 5" descr="logo hopital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35483" y="2610665"/>
              <a:ext cx="556895" cy="826770"/>
            </a:xfrm>
            <a:prstGeom prst="rect">
              <a:avLst/>
            </a:prstGeom>
            <a:noFill/>
            <a:ln>
              <a:noFill/>
            </a:ln>
          </p:spPr>
        </p:pic>
        <p:pic>
          <p:nvPicPr>
            <p:cNvPr id="7" name="Image 6" descr="C:\Users\EXTMIRLA\Desktop\Logos\ch-lamalou-les-bains.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52186" y="3175904"/>
              <a:ext cx="895350" cy="810260"/>
            </a:xfrm>
            <a:prstGeom prst="rect">
              <a:avLst/>
            </a:prstGeom>
            <a:noFill/>
            <a:ln>
              <a:noFill/>
            </a:ln>
          </p:spPr>
        </p:pic>
        <p:pic>
          <p:nvPicPr>
            <p:cNvPr id="8" name="Image 7" descr="C:\Users\EXTMIRLA\Desktop\Logos\logo-ch-bassindethau.gif"/>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58290" y="2719250"/>
              <a:ext cx="1648460" cy="609600"/>
            </a:xfrm>
            <a:prstGeom prst="rect">
              <a:avLst/>
            </a:prstGeom>
            <a:noFill/>
            <a:ln>
              <a:noFill/>
            </a:ln>
          </p:spPr>
        </p:pic>
        <p:pic>
          <p:nvPicPr>
            <p:cNvPr id="9" name="Image 8" descr="C:\Users\EXTMIRLA\Desktop\Logos\logo CH CLermont.jpg"/>
            <p:cNvPicPr/>
            <p:nvPr/>
          </p:nvPicPr>
          <p:blipFill>
            <a:blip r:embed="rId5">
              <a:extLst>
                <a:ext uri="{28A0092B-C50C-407E-A947-70E740481C1C}">
                  <a14:useLocalDpi xmlns:a14="http://schemas.microsoft.com/office/drawing/2010/main" val="0"/>
                </a:ext>
              </a:extLst>
            </a:blip>
            <a:srcRect/>
            <a:stretch>
              <a:fillRect/>
            </a:stretch>
          </p:blipFill>
          <p:spPr bwMode="auto">
            <a:xfrm>
              <a:off x="7366092" y="2529588"/>
              <a:ext cx="1177925" cy="685800"/>
            </a:xfrm>
            <a:prstGeom prst="rect">
              <a:avLst/>
            </a:prstGeom>
            <a:noFill/>
            <a:ln>
              <a:noFill/>
            </a:ln>
          </p:spPr>
        </p:pic>
        <p:pic>
          <p:nvPicPr>
            <p:cNvPr id="10" name="Image 9" descr="C:\Users\EXTMIRLA\Desktop\Logos\Logo_Centre_Hospitalier_Millau.jpg"/>
            <p:cNvPicPr/>
            <p:nvPr/>
          </p:nvPicPr>
          <p:blipFill>
            <a:blip r:embed="rId6">
              <a:extLst>
                <a:ext uri="{28A0092B-C50C-407E-A947-70E740481C1C}">
                  <a14:useLocalDpi xmlns:a14="http://schemas.microsoft.com/office/drawing/2010/main" val="0"/>
                </a:ext>
              </a:extLst>
            </a:blip>
            <a:srcRect/>
            <a:stretch>
              <a:fillRect/>
            </a:stretch>
          </p:blipFill>
          <p:spPr bwMode="auto">
            <a:xfrm>
              <a:off x="2032364" y="4534892"/>
              <a:ext cx="1744345" cy="771525"/>
            </a:xfrm>
            <a:prstGeom prst="rect">
              <a:avLst/>
            </a:prstGeom>
            <a:noFill/>
            <a:ln>
              <a:noFill/>
            </a:ln>
          </p:spPr>
        </p:pic>
        <p:pic>
          <p:nvPicPr>
            <p:cNvPr id="11" name="Image 10" descr="C:\Users\EXTMIRLA\Desktop\Logos\LOGO Ste Affrique.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59161" y="4066579"/>
              <a:ext cx="809625" cy="854075"/>
            </a:xfrm>
            <a:prstGeom prst="rect">
              <a:avLst/>
            </a:prstGeom>
            <a:noFill/>
            <a:ln>
              <a:noFill/>
            </a:ln>
          </p:spPr>
        </p:pic>
        <p:pic>
          <p:nvPicPr>
            <p:cNvPr id="12" name="Image 11" descr="Résultat de recherche d'images pour &quot;ch maurice fenaille&quot;">
              <a:hlinkClick r:id="rId8"/>
            </p:cNvPr>
            <p:cNvPicPr/>
            <p:nvPr/>
          </p:nvPicPr>
          <p:blipFill>
            <a:blip r:embed="rId9">
              <a:extLst>
                <a:ext uri="{28A0092B-C50C-407E-A947-70E740481C1C}">
                  <a14:useLocalDpi xmlns:a14="http://schemas.microsoft.com/office/drawing/2010/main" val="0"/>
                </a:ext>
              </a:extLst>
            </a:blip>
            <a:srcRect/>
            <a:stretch>
              <a:fillRect/>
            </a:stretch>
          </p:blipFill>
          <p:spPr bwMode="auto">
            <a:xfrm>
              <a:off x="5961970" y="3608161"/>
              <a:ext cx="857250" cy="857250"/>
            </a:xfrm>
            <a:prstGeom prst="rect">
              <a:avLst/>
            </a:prstGeom>
            <a:noFill/>
            <a:ln>
              <a:noFill/>
            </a:ln>
          </p:spPr>
        </p:pic>
        <p:pic>
          <p:nvPicPr>
            <p:cNvPr id="13" name="Image 12" descr="C:\Users\EXTMIRLA\Desktop\Logos\LOGO_ORIGINAL_CHUg_FondTransparent.png"/>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893910" y="4679501"/>
              <a:ext cx="1143000" cy="816610"/>
            </a:xfrm>
            <a:prstGeom prst="rect">
              <a:avLst/>
            </a:prstGeom>
            <a:noFill/>
            <a:ln>
              <a:noFill/>
            </a:ln>
          </p:spPr>
        </p:pic>
        <p:pic>
          <p:nvPicPr>
            <p:cNvPr id="14" name="Image 13" descr="cid:part1.01060905.09020200@hopital-lunel.fr"/>
            <p:cNvPicPr/>
            <p:nvPr/>
          </p:nvPicPr>
          <p:blipFill rotWithShape="1">
            <a:blip r:embed="rId11" r:link="rId12" cstate="print">
              <a:extLst>
                <a:ext uri="{28A0092B-C50C-407E-A947-70E740481C1C}">
                  <a14:useLocalDpi xmlns:a14="http://schemas.microsoft.com/office/drawing/2010/main" val="0"/>
                </a:ext>
              </a:extLst>
            </a:blip>
            <a:srcRect t="45185" r="50787" b="2963"/>
            <a:stretch/>
          </p:blipFill>
          <p:spPr bwMode="auto">
            <a:xfrm>
              <a:off x="5021812" y="5478410"/>
              <a:ext cx="800100" cy="895985"/>
            </a:xfrm>
            <a:prstGeom prst="rect">
              <a:avLst/>
            </a:prstGeom>
            <a:noFill/>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559554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p:txBody>
          <a:bodyPr>
            <a:normAutofit/>
          </a:bodyPr>
          <a:lstStyle/>
          <a:p>
            <a:r>
              <a:rPr lang="fr-FR" sz="3900" dirty="0" smtClean="0"/>
              <a:t>Sommaire</a:t>
            </a:r>
            <a:endParaRPr lang="fr-FR" sz="3900" dirty="0"/>
          </a:p>
        </p:txBody>
      </p:sp>
      <p:sp>
        <p:nvSpPr>
          <p:cNvPr id="3" name="Espace réservé du contenu 2"/>
          <p:cNvSpPr>
            <a:spLocks noGrp="1"/>
          </p:cNvSpPr>
          <p:nvPr>
            <p:ph sz="half" idx="1"/>
          </p:nvPr>
        </p:nvSpPr>
        <p:spPr/>
        <p:txBody>
          <a:bodyPr/>
          <a:lstStyle/>
          <a:p>
            <a:r>
              <a:rPr lang="fr-FR" dirty="0" smtClean="0"/>
              <a:t>Contexte réglementaire: décret, article, décision HAS</a:t>
            </a:r>
          </a:p>
          <a:p>
            <a:pPr marL="0" indent="0">
              <a:buNone/>
            </a:pPr>
            <a:endParaRPr lang="fr-FR" dirty="0" smtClean="0"/>
          </a:p>
          <a:p>
            <a:r>
              <a:rPr lang="fr-FR" dirty="0" smtClean="0"/>
              <a:t>GHT Est Hérault Sud Aveyron</a:t>
            </a:r>
          </a:p>
          <a:p>
            <a:pPr lvl="1"/>
            <a:r>
              <a:rPr lang="fr-FR" dirty="0" smtClean="0"/>
              <a:t>Contraintes :</a:t>
            </a:r>
          </a:p>
          <a:p>
            <a:pPr lvl="2"/>
            <a:r>
              <a:rPr lang="fr-FR" dirty="0" smtClean="0"/>
              <a:t>De construction et coordination</a:t>
            </a:r>
          </a:p>
          <a:p>
            <a:pPr lvl="2"/>
            <a:r>
              <a:rPr lang="fr-FR" dirty="0" smtClean="0"/>
              <a:t>Variabilité inter institutionnelle</a:t>
            </a:r>
          </a:p>
          <a:p>
            <a:pPr lvl="1"/>
            <a:r>
              <a:rPr lang="fr-FR" dirty="0" smtClean="0"/>
              <a:t>Organisation</a:t>
            </a:r>
          </a:p>
          <a:p>
            <a:pPr lvl="1"/>
            <a:r>
              <a:rPr lang="fr-FR" dirty="0" smtClean="0"/>
              <a:t>Quels impacts sur la procédure de Certification V2020 ?</a:t>
            </a:r>
          </a:p>
        </p:txBody>
      </p:sp>
    </p:spTree>
    <p:extLst>
      <p:ext uri="{BB962C8B-B14F-4D97-AF65-F5344CB8AC3E}">
        <p14:creationId xmlns:p14="http://schemas.microsoft.com/office/powerpoint/2010/main" val="2903325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85000" lnSpcReduction="10000"/>
          </a:bodyPr>
          <a:lstStyle/>
          <a:p>
            <a:pPr algn="just"/>
            <a:r>
              <a:rPr lang="fr-FR" dirty="0">
                <a:solidFill>
                  <a:srgbClr val="FFFF00"/>
                </a:solidFill>
              </a:rPr>
              <a:t>Le </a:t>
            </a:r>
            <a:r>
              <a:rPr lang="fr-FR" b="1" u="sng" dirty="0">
                <a:solidFill>
                  <a:srgbClr val="FFFF00"/>
                </a:solidFill>
              </a:rPr>
              <a:t>décret n° 2016-524 du 27 avril 2016 </a:t>
            </a:r>
            <a:r>
              <a:rPr lang="fr-FR" dirty="0"/>
              <a:t>de la loi de modernisation de notre système de santé du 26 janvier 2016 </a:t>
            </a:r>
            <a:r>
              <a:rPr lang="fr-FR" dirty="0" smtClean="0"/>
              <a:t>prévoit un </a:t>
            </a:r>
            <a:r>
              <a:rPr lang="fr-FR" dirty="0"/>
              <a:t>nouveau mode de coopération entre les établissements publics de santé à l’échelle d’un territoire, les </a:t>
            </a:r>
            <a:r>
              <a:rPr lang="fr-FR" dirty="0" smtClean="0"/>
              <a:t>«Groupements </a:t>
            </a:r>
            <a:r>
              <a:rPr lang="fr-FR" dirty="0"/>
              <a:t>hospitaliers de territoires » (GHT).</a:t>
            </a:r>
          </a:p>
          <a:p>
            <a:pPr algn="just"/>
            <a:r>
              <a:rPr lang="fr-FR" u="sng" dirty="0"/>
              <a:t>Objectif </a:t>
            </a:r>
            <a:r>
              <a:rPr lang="fr-FR" dirty="0"/>
              <a:t>: garantir à tous les patients un </a:t>
            </a:r>
            <a:r>
              <a:rPr lang="fr-FR" b="1" dirty="0">
                <a:solidFill>
                  <a:srgbClr val="FFFF00"/>
                </a:solidFill>
              </a:rPr>
              <a:t>meilleur accès aux soins </a:t>
            </a:r>
            <a:r>
              <a:rPr lang="fr-FR" dirty="0"/>
              <a:t>en renforçant la coopération entre hôpitaux </a:t>
            </a:r>
            <a:r>
              <a:rPr lang="fr-FR" dirty="0" smtClean="0"/>
              <a:t>publics autour </a:t>
            </a:r>
            <a:r>
              <a:rPr lang="fr-FR" dirty="0"/>
              <a:t>d’un projet médical. Cette nouveauté doit permettre, en inscrivant les hôpitaux publics dans une vision </a:t>
            </a:r>
            <a:r>
              <a:rPr lang="fr-FR" dirty="0" smtClean="0"/>
              <a:t>partagée de </a:t>
            </a:r>
            <a:r>
              <a:rPr lang="fr-FR" dirty="0"/>
              <a:t>l’offre de soins, de mieux organiser les prises en charge, territoire par territoire, et de présenter un projet </a:t>
            </a:r>
            <a:r>
              <a:rPr lang="fr-FR" dirty="0" smtClean="0"/>
              <a:t>médical répondant </a:t>
            </a:r>
            <a:r>
              <a:rPr lang="fr-FR" dirty="0"/>
              <a:t>aux besoins de la population.</a:t>
            </a:r>
          </a:p>
          <a:p>
            <a:pPr algn="just"/>
            <a:r>
              <a:rPr lang="fr-FR" dirty="0"/>
              <a:t>« </a:t>
            </a:r>
            <a:r>
              <a:rPr lang="fr-FR" b="1" dirty="0">
                <a:solidFill>
                  <a:srgbClr val="FFFF00"/>
                </a:solidFill>
              </a:rPr>
              <a:t>Chaque Français doit avoir les mêmes chances </a:t>
            </a:r>
            <a:r>
              <a:rPr lang="fr-FR" dirty="0"/>
              <a:t>de bénéficier d’une prise en charge adaptée à ses besoins </a:t>
            </a:r>
            <a:r>
              <a:rPr lang="fr-FR" dirty="0" smtClean="0"/>
              <a:t>lorsqu’il pousse </a:t>
            </a:r>
            <a:r>
              <a:rPr lang="fr-FR" dirty="0"/>
              <a:t>la porte d’un hôpital : c’est le sens même des GHT. » </a:t>
            </a:r>
            <a:r>
              <a:rPr lang="fr-FR" dirty="0" err="1"/>
              <a:t>Marisol</a:t>
            </a:r>
            <a:r>
              <a:rPr lang="fr-FR" dirty="0"/>
              <a:t> Touraine, Ministre des Affaires sociales et de </a:t>
            </a:r>
            <a:r>
              <a:rPr lang="fr-FR" dirty="0" smtClean="0"/>
              <a:t>la Santé.</a:t>
            </a:r>
          </a:p>
          <a:p>
            <a:pPr algn="just"/>
            <a:r>
              <a:rPr lang="fr-FR" dirty="0"/>
              <a:t>La différence majeure réside dans le fait que l’adhésion à un GHT, contrairement aux CHT, aura un caractère obligatoire pour les établissements hospitaliers publics. Les établissements membres d'un GHT partageront un projet médical.</a:t>
            </a:r>
          </a:p>
          <a:p>
            <a:pPr algn="just"/>
            <a:endParaRPr lang="fr-FR" dirty="0" smtClean="0"/>
          </a:p>
        </p:txBody>
      </p:sp>
      <p:sp>
        <p:nvSpPr>
          <p:cNvPr id="5" name="Espace réservé du texte 6"/>
          <p:cNvSpPr>
            <a:spLocks noGrp="1"/>
          </p:cNvSpPr>
          <p:nvPr>
            <p:ph type="body" sz="quarter" idx="15"/>
          </p:nvPr>
        </p:nvSpPr>
        <p:spPr>
          <a:xfrm>
            <a:off x="347797" y="790667"/>
            <a:ext cx="6956276" cy="538612"/>
          </a:xfrm>
        </p:spPr>
        <p:txBody>
          <a:bodyPr>
            <a:noAutofit/>
          </a:bodyPr>
          <a:lstStyle/>
          <a:p>
            <a:r>
              <a:rPr lang="fr-FR" sz="3900" dirty="0" smtClean="0"/>
              <a:t>Contexte réglementaire</a:t>
            </a:r>
            <a:endParaRPr lang="fr-FR" sz="3900" dirty="0"/>
          </a:p>
        </p:txBody>
      </p:sp>
    </p:spTree>
    <p:extLst>
      <p:ext uri="{BB962C8B-B14F-4D97-AF65-F5344CB8AC3E}">
        <p14:creationId xmlns:p14="http://schemas.microsoft.com/office/powerpoint/2010/main" val="1817383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47797" y="1850065"/>
            <a:ext cx="8835656" cy="4752754"/>
          </a:xfrm>
        </p:spPr>
        <p:txBody>
          <a:bodyPr>
            <a:noAutofit/>
          </a:bodyPr>
          <a:lstStyle/>
          <a:p>
            <a:pPr algn="just"/>
            <a:r>
              <a:rPr lang="fr-FR" sz="1600" b="1" dirty="0" smtClean="0">
                <a:solidFill>
                  <a:srgbClr val="FFFF00"/>
                </a:solidFill>
              </a:rPr>
              <a:t>Code </a:t>
            </a:r>
            <a:r>
              <a:rPr lang="fr-FR" sz="1600" b="1" dirty="0">
                <a:solidFill>
                  <a:srgbClr val="FFFF00"/>
                </a:solidFill>
              </a:rPr>
              <a:t>de la santé publique - Article </a:t>
            </a:r>
            <a:r>
              <a:rPr lang="fr-FR" sz="1600" b="1" dirty="0" smtClean="0">
                <a:solidFill>
                  <a:srgbClr val="FFFF00"/>
                </a:solidFill>
              </a:rPr>
              <a:t>L6132-1 modifié par l’ordonnance n°2018-20 </a:t>
            </a:r>
            <a:r>
              <a:rPr lang="fr-FR" sz="1600" b="1" dirty="0">
                <a:solidFill>
                  <a:srgbClr val="FFFF00"/>
                </a:solidFill>
              </a:rPr>
              <a:t>du 17 janvier 2018 - art. 23 </a:t>
            </a:r>
            <a:r>
              <a:rPr lang="fr-FR" sz="1600" dirty="0"/>
              <a:t>: </a:t>
            </a:r>
            <a:endParaRPr lang="fr-FR" sz="1600" dirty="0" smtClean="0"/>
          </a:p>
          <a:p>
            <a:pPr algn="just"/>
            <a:r>
              <a:rPr lang="fr-FR" sz="1600" dirty="0" smtClean="0"/>
              <a:t>I. - </a:t>
            </a:r>
            <a:r>
              <a:rPr lang="fr-FR" sz="1600" b="1" dirty="0" smtClean="0">
                <a:solidFill>
                  <a:srgbClr val="FFFF00"/>
                </a:solidFill>
              </a:rPr>
              <a:t>Chaque </a:t>
            </a:r>
            <a:r>
              <a:rPr lang="fr-FR" sz="1600" b="1" dirty="0">
                <a:solidFill>
                  <a:srgbClr val="FFFF00"/>
                </a:solidFill>
              </a:rPr>
              <a:t>établissement public de santé, sauf dérogation </a:t>
            </a:r>
            <a:r>
              <a:rPr lang="fr-FR" sz="1600" dirty="0"/>
              <a:t>tenant à sa spécificité dans l'offre de soins territoriale, est partie à une convention de groupement hospitalier de territoire. Le groupement hospitalier de territoire n'est pas doté de la personnalité morale.</a:t>
            </a:r>
          </a:p>
          <a:p>
            <a:pPr algn="just"/>
            <a:r>
              <a:rPr lang="fr-FR" sz="1600" dirty="0" smtClean="0"/>
              <a:t>II.- Le </a:t>
            </a:r>
            <a:r>
              <a:rPr lang="fr-FR" sz="1600" dirty="0"/>
              <a:t>groupement hospitalier de territoire a pour objet de permettre aux établissements de mettre en œuvre </a:t>
            </a:r>
            <a:r>
              <a:rPr lang="fr-FR" sz="1600" b="1" dirty="0">
                <a:solidFill>
                  <a:srgbClr val="FFFF00"/>
                </a:solidFill>
              </a:rPr>
              <a:t>une stratégie de prise en charge commune et graduée du patient</a:t>
            </a:r>
            <a:r>
              <a:rPr lang="fr-FR" sz="1600" dirty="0"/>
              <a:t>, dans le but d'assurer une égalité d'accès à des soins sécurisés et de qualité. Il assure la rationalisation des modes de gestion par une mise en commun de fonctions ou par des transferts d'activités entre établissements. Dans chaque groupement, les établissements parties élaborent un projet médical partagé garantissant une offre de proximité ainsi que l'accès à une offre de référence et de recours.</a:t>
            </a:r>
          </a:p>
          <a:p>
            <a:pPr algn="just"/>
            <a:r>
              <a:rPr lang="fr-FR" sz="1600" dirty="0" err="1" smtClean="0"/>
              <a:t>III.-</a:t>
            </a:r>
            <a:r>
              <a:rPr lang="fr-FR" sz="1600" b="1" dirty="0" err="1" smtClean="0">
                <a:solidFill>
                  <a:srgbClr val="FFFF00"/>
                </a:solidFill>
              </a:rPr>
              <a:t>Tous</a:t>
            </a:r>
            <a:r>
              <a:rPr lang="fr-FR" sz="1600" b="1" dirty="0" smtClean="0">
                <a:solidFill>
                  <a:srgbClr val="FFFF00"/>
                </a:solidFill>
              </a:rPr>
              <a:t> </a:t>
            </a:r>
            <a:r>
              <a:rPr lang="fr-FR" sz="1600" b="1" dirty="0">
                <a:solidFill>
                  <a:srgbClr val="FFFF00"/>
                </a:solidFill>
              </a:rPr>
              <a:t>les groupements hospitaliers de territoire s'associent à un centre hospitalier universitaire </a:t>
            </a:r>
            <a:r>
              <a:rPr lang="fr-FR" sz="1600" dirty="0"/>
              <a:t>au titre des activités hospitalo-universitaires prévues au IV de l'article L. 6132-3. Cette association est traduite dans le projet médical partagé du groupement hospitalier de territoire ainsi que dans une convention d'association entre l'établissement support du groupement hospitalier de territoire et le centre hospitalier universitaire. Cette convention d'association définit notamment les modalités selon lesquelles les hôpitaux des armées associés au groupement hospitalier de territoire coopèrent avec le centre hospitalier universitaire et les parties au groupement, au titre des activités hospitalo-universitaires prévues au IV de l'article L. 6132-3.</a:t>
            </a:r>
          </a:p>
        </p:txBody>
      </p:sp>
      <p:sp>
        <p:nvSpPr>
          <p:cNvPr id="4" name="Espace réservé du texte 6"/>
          <p:cNvSpPr>
            <a:spLocks noGrp="1"/>
          </p:cNvSpPr>
          <p:nvPr>
            <p:ph type="body" sz="quarter" idx="15"/>
          </p:nvPr>
        </p:nvSpPr>
        <p:spPr>
          <a:xfrm>
            <a:off x="457863" y="799134"/>
            <a:ext cx="6956276" cy="538612"/>
          </a:xfrm>
        </p:spPr>
        <p:txBody>
          <a:bodyPr>
            <a:noAutofit/>
          </a:bodyPr>
          <a:lstStyle/>
          <a:p>
            <a:r>
              <a:rPr lang="fr-FR" sz="3900" dirty="0" smtClean="0"/>
              <a:t>Contexte réglementaire (suite) </a:t>
            </a:r>
            <a:endParaRPr lang="fr-FR" sz="3900" dirty="0"/>
          </a:p>
        </p:txBody>
      </p:sp>
    </p:spTree>
    <p:extLst>
      <p:ext uri="{BB962C8B-B14F-4D97-AF65-F5344CB8AC3E}">
        <p14:creationId xmlns:p14="http://schemas.microsoft.com/office/powerpoint/2010/main" val="415429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47797" y="2151284"/>
            <a:ext cx="8835656" cy="4211416"/>
          </a:xfrm>
        </p:spPr>
        <p:txBody>
          <a:bodyPr>
            <a:noAutofit/>
          </a:bodyPr>
          <a:lstStyle/>
          <a:p>
            <a:pPr algn="just"/>
            <a:r>
              <a:rPr lang="fr-FR" sz="1800" b="1" dirty="0"/>
              <a:t>Décision n° 2018-0113/DC/SCES du 18 juillet 2018 du collège de la Haute Autorité de santé portant modification de la procédure de certification des établissements de santé (V2014)</a:t>
            </a:r>
            <a:r>
              <a:rPr lang="fr-FR" sz="1800" dirty="0" smtClean="0"/>
              <a:t> </a:t>
            </a:r>
          </a:p>
          <a:p>
            <a:pPr marL="0" indent="0" algn="just">
              <a:buNone/>
            </a:pPr>
            <a:endParaRPr lang="fr-FR" sz="1800" dirty="0"/>
          </a:p>
          <a:p>
            <a:pPr algn="just"/>
            <a:r>
              <a:rPr lang="fr-FR" sz="1800" dirty="0" smtClean="0"/>
              <a:t>« </a:t>
            </a:r>
            <a:r>
              <a:rPr lang="fr-FR" sz="1800" dirty="0"/>
              <a:t>Pour les établissements de santé parties à un groupement hospitalier de territoire,</a:t>
            </a:r>
            <a:r>
              <a:rPr lang="fr-FR" sz="1800" b="1" dirty="0">
                <a:solidFill>
                  <a:srgbClr val="FFFF00"/>
                </a:solidFill>
              </a:rPr>
              <a:t> les décisions de certification sont tacitement prolongées jusqu’à la délivrance de nouvelles décisions de certification </a:t>
            </a:r>
            <a:r>
              <a:rPr lang="fr-FR" sz="1800" dirty="0"/>
              <a:t>notifiées dans le cadre de la procédure de certification conjointe prévue à l’article L. 6132-4 du code de la santé publique. </a:t>
            </a:r>
            <a:endParaRPr lang="fr-FR" sz="1800" dirty="0" smtClean="0"/>
          </a:p>
          <a:p>
            <a:pPr algn="just"/>
            <a:endParaRPr lang="fr-FR" sz="1800" b="1" dirty="0">
              <a:solidFill>
                <a:srgbClr val="FFFF00"/>
              </a:solidFill>
            </a:endParaRPr>
          </a:p>
          <a:p>
            <a:pPr algn="just"/>
            <a:r>
              <a:rPr lang="fr-FR" sz="1800" b="1" dirty="0" smtClean="0">
                <a:solidFill>
                  <a:srgbClr val="FFFF00"/>
                </a:solidFill>
              </a:rPr>
              <a:t>La </a:t>
            </a:r>
            <a:r>
              <a:rPr lang="fr-FR" sz="1800" b="1" dirty="0">
                <a:solidFill>
                  <a:srgbClr val="FFFF00"/>
                </a:solidFill>
              </a:rPr>
              <a:t>Haute Autorité de santé se réserve toutefois le droit de réaliser une visite de certification de ces établissements, avant la procédure de certification conjointe</a:t>
            </a:r>
            <a:r>
              <a:rPr lang="fr-FR" sz="1800" dirty="0"/>
              <a:t>. A la suite de cette visite, la HAS peut, le cas échéant, prendre une nouvelle décision qui sera abrogée par toute nouvelle décision de certification notifiée dans le cadre de la procédure de certification conjointe prévue à l’article L. 6132-4 du code de la santé publique. </a:t>
            </a:r>
            <a:r>
              <a:rPr lang="fr-FR" sz="1800" dirty="0" smtClean="0"/>
              <a:t>»</a:t>
            </a:r>
            <a:endParaRPr lang="fr-FR" sz="1800" dirty="0"/>
          </a:p>
        </p:txBody>
      </p:sp>
      <p:sp>
        <p:nvSpPr>
          <p:cNvPr id="6" name="Espace réservé du texte 6"/>
          <p:cNvSpPr>
            <a:spLocks noGrp="1"/>
          </p:cNvSpPr>
          <p:nvPr>
            <p:ph type="body" sz="quarter" idx="15"/>
          </p:nvPr>
        </p:nvSpPr>
        <p:spPr>
          <a:xfrm>
            <a:off x="347797" y="790667"/>
            <a:ext cx="6956276" cy="538612"/>
          </a:xfrm>
        </p:spPr>
        <p:txBody>
          <a:bodyPr>
            <a:noAutofit/>
          </a:bodyPr>
          <a:lstStyle/>
          <a:p>
            <a:r>
              <a:rPr lang="fr-FR" sz="3900" dirty="0" smtClean="0"/>
              <a:t>Contexte réglementaire (suite) </a:t>
            </a:r>
            <a:endParaRPr lang="fr-FR" sz="3900" dirty="0"/>
          </a:p>
        </p:txBody>
      </p:sp>
    </p:spTree>
    <p:extLst>
      <p:ext uri="{BB962C8B-B14F-4D97-AF65-F5344CB8AC3E}">
        <p14:creationId xmlns:p14="http://schemas.microsoft.com/office/powerpoint/2010/main" val="2749177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p:nvPr>
        </p:nvSpPr>
        <p:spPr>
          <a:xfrm>
            <a:off x="370143" y="362649"/>
            <a:ext cx="7737730" cy="1287066"/>
          </a:xfrm>
        </p:spPr>
        <p:txBody>
          <a:bodyPr>
            <a:normAutofit fontScale="90000"/>
          </a:bodyPr>
          <a:lstStyle/>
          <a:p>
            <a:r>
              <a:rPr lang="fr-FR" dirty="0" smtClean="0"/>
              <a:t>GHT </a:t>
            </a:r>
            <a:br>
              <a:rPr lang="fr-FR" dirty="0" smtClean="0"/>
            </a:br>
            <a:r>
              <a:rPr lang="fr-FR" dirty="0" smtClean="0"/>
              <a:t>Est Hérault – Sud Aveyron (EHSA)</a:t>
            </a:r>
            <a:endParaRPr lang="fr-FR" dirty="0"/>
          </a:p>
        </p:txBody>
      </p:sp>
      <p:grpSp>
        <p:nvGrpSpPr>
          <p:cNvPr id="3" name="Groupe 2"/>
          <p:cNvGrpSpPr/>
          <p:nvPr/>
        </p:nvGrpSpPr>
        <p:grpSpPr>
          <a:xfrm>
            <a:off x="1085453" y="1968500"/>
            <a:ext cx="6521847" cy="3526022"/>
            <a:chOff x="2032364" y="2529588"/>
            <a:chExt cx="6511653" cy="3844807"/>
          </a:xfrm>
        </p:grpSpPr>
        <p:pic>
          <p:nvPicPr>
            <p:cNvPr id="4" name="Image 3" descr="logo hopital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35483" y="2610665"/>
              <a:ext cx="556895" cy="826770"/>
            </a:xfrm>
            <a:prstGeom prst="rect">
              <a:avLst/>
            </a:prstGeom>
            <a:noFill/>
            <a:ln>
              <a:noFill/>
            </a:ln>
          </p:spPr>
        </p:pic>
        <p:pic>
          <p:nvPicPr>
            <p:cNvPr id="6" name="Image 5" descr="C:\Users\EXTMIRLA\Desktop\Logos\ch-lamalou-les-bains.jpg"/>
            <p:cNvPicPr/>
            <p:nvPr/>
          </p:nvPicPr>
          <p:blipFill>
            <a:blip r:embed="rId3">
              <a:extLst>
                <a:ext uri="{28A0092B-C50C-407E-A947-70E740481C1C}">
                  <a14:useLocalDpi xmlns:a14="http://schemas.microsoft.com/office/drawing/2010/main" val="0"/>
                </a:ext>
              </a:extLst>
            </a:blip>
            <a:srcRect/>
            <a:stretch>
              <a:fillRect/>
            </a:stretch>
          </p:blipFill>
          <p:spPr bwMode="auto">
            <a:xfrm>
              <a:off x="3152186" y="3175904"/>
              <a:ext cx="895350" cy="810260"/>
            </a:xfrm>
            <a:prstGeom prst="rect">
              <a:avLst/>
            </a:prstGeom>
            <a:noFill/>
            <a:ln>
              <a:noFill/>
            </a:ln>
          </p:spPr>
        </p:pic>
        <p:pic>
          <p:nvPicPr>
            <p:cNvPr id="7" name="Image 6" descr="C:\Users\EXTMIRLA\Desktop\Logos\logo-ch-bassindethau.gif"/>
            <p:cNvPicPr/>
            <p:nvPr/>
          </p:nvPicPr>
          <p:blipFill>
            <a:blip r:embed="rId4">
              <a:extLst>
                <a:ext uri="{28A0092B-C50C-407E-A947-70E740481C1C}">
                  <a14:useLocalDpi xmlns:a14="http://schemas.microsoft.com/office/drawing/2010/main" val="0"/>
                </a:ext>
              </a:extLst>
            </a:blip>
            <a:srcRect/>
            <a:stretch>
              <a:fillRect/>
            </a:stretch>
          </p:blipFill>
          <p:spPr bwMode="auto">
            <a:xfrm>
              <a:off x="4458290" y="2719250"/>
              <a:ext cx="1648460" cy="609600"/>
            </a:xfrm>
            <a:prstGeom prst="rect">
              <a:avLst/>
            </a:prstGeom>
            <a:noFill/>
            <a:ln>
              <a:noFill/>
            </a:ln>
          </p:spPr>
        </p:pic>
        <p:pic>
          <p:nvPicPr>
            <p:cNvPr id="8" name="Image 7" descr="C:\Users\EXTMIRLA\Desktop\Logos\logo CH CLermont.jpg"/>
            <p:cNvPicPr/>
            <p:nvPr/>
          </p:nvPicPr>
          <p:blipFill>
            <a:blip r:embed="rId5">
              <a:extLst>
                <a:ext uri="{28A0092B-C50C-407E-A947-70E740481C1C}">
                  <a14:useLocalDpi xmlns:a14="http://schemas.microsoft.com/office/drawing/2010/main" val="0"/>
                </a:ext>
              </a:extLst>
            </a:blip>
            <a:srcRect/>
            <a:stretch>
              <a:fillRect/>
            </a:stretch>
          </p:blipFill>
          <p:spPr bwMode="auto">
            <a:xfrm>
              <a:off x="7366092" y="2529588"/>
              <a:ext cx="1177925" cy="685800"/>
            </a:xfrm>
            <a:prstGeom prst="rect">
              <a:avLst/>
            </a:prstGeom>
            <a:noFill/>
            <a:ln>
              <a:noFill/>
            </a:ln>
          </p:spPr>
        </p:pic>
        <p:pic>
          <p:nvPicPr>
            <p:cNvPr id="9" name="Image 8" descr="C:\Users\EXTMIRLA\Desktop\Logos\Logo_Centre_Hospitalier_Millau.jpg"/>
            <p:cNvPicPr/>
            <p:nvPr/>
          </p:nvPicPr>
          <p:blipFill>
            <a:blip r:embed="rId6">
              <a:extLst>
                <a:ext uri="{28A0092B-C50C-407E-A947-70E740481C1C}">
                  <a14:useLocalDpi xmlns:a14="http://schemas.microsoft.com/office/drawing/2010/main" val="0"/>
                </a:ext>
              </a:extLst>
            </a:blip>
            <a:srcRect/>
            <a:stretch>
              <a:fillRect/>
            </a:stretch>
          </p:blipFill>
          <p:spPr bwMode="auto">
            <a:xfrm>
              <a:off x="2032364" y="4534892"/>
              <a:ext cx="1744345" cy="771525"/>
            </a:xfrm>
            <a:prstGeom prst="rect">
              <a:avLst/>
            </a:prstGeom>
            <a:noFill/>
            <a:ln>
              <a:noFill/>
            </a:ln>
          </p:spPr>
        </p:pic>
        <p:pic>
          <p:nvPicPr>
            <p:cNvPr id="10" name="Image 9" descr="C:\Users\EXTMIRLA\Desktop\Logos\LOGO Ste Affrique.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59161" y="4066579"/>
              <a:ext cx="809625" cy="854075"/>
            </a:xfrm>
            <a:prstGeom prst="rect">
              <a:avLst/>
            </a:prstGeom>
            <a:noFill/>
            <a:ln>
              <a:noFill/>
            </a:ln>
          </p:spPr>
        </p:pic>
        <p:pic>
          <p:nvPicPr>
            <p:cNvPr id="11" name="Image 10" descr="Résultat de recherche d'images pour &quot;ch maurice fenaille&quot;">
              <a:hlinkClick r:id="rId8"/>
            </p:cNvPr>
            <p:cNvPicPr/>
            <p:nvPr/>
          </p:nvPicPr>
          <p:blipFill>
            <a:blip r:embed="rId9">
              <a:extLst>
                <a:ext uri="{28A0092B-C50C-407E-A947-70E740481C1C}">
                  <a14:useLocalDpi xmlns:a14="http://schemas.microsoft.com/office/drawing/2010/main" val="0"/>
                </a:ext>
              </a:extLst>
            </a:blip>
            <a:srcRect/>
            <a:stretch>
              <a:fillRect/>
            </a:stretch>
          </p:blipFill>
          <p:spPr bwMode="auto">
            <a:xfrm>
              <a:off x="5961970" y="3608161"/>
              <a:ext cx="857250" cy="857250"/>
            </a:xfrm>
            <a:prstGeom prst="rect">
              <a:avLst/>
            </a:prstGeom>
            <a:noFill/>
            <a:ln>
              <a:noFill/>
            </a:ln>
          </p:spPr>
        </p:pic>
        <p:pic>
          <p:nvPicPr>
            <p:cNvPr id="12" name="Image 11" descr="C:\Users\EXTMIRLA\Desktop\Logos\LOGO_ORIGINAL_CHUg_FondTransparent.png"/>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893910" y="4679501"/>
              <a:ext cx="1143000" cy="816610"/>
            </a:xfrm>
            <a:prstGeom prst="rect">
              <a:avLst/>
            </a:prstGeom>
            <a:noFill/>
            <a:ln>
              <a:noFill/>
            </a:ln>
          </p:spPr>
        </p:pic>
        <p:pic>
          <p:nvPicPr>
            <p:cNvPr id="13" name="Image 12" descr="cid:part1.01060905.09020200@hopital-lunel.fr"/>
            <p:cNvPicPr/>
            <p:nvPr/>
          </p:nvPicPr>
          <p:blipFill rotWithShape="1">
            <a:blip r:embed="rId11" r:link="rId12">
              <a:extLst>
                <a:ext uri="{28A0092B-C50C-407E-A947-70E740481C1C}">
                  <a14:useLocalDpi xmlns:a14="http://schemas.microsoft.com/office/drawing/2010/main" val="0"/>
                </a:ext>
              </a:extLst>
            </a:blip>
            <a:srcRect t="45185" r="50787" b="2963"/>
            <a:stretch/>
          </p:blipFill>
          <p:spPr bwMode="auto">
            <a:xfrm>
              <a:off x="5021812" y="5478410"/>
              <a:ext cx="800100" cy="895985"/>
            </a:xfrm>
            <a:prstGeom prst="rect">
              <a:avLst/>
            </a:prstGeom>
            <a:noFill/>
            <a:ln>
              <a:noFill/>
            </a:ln>
            <a:extLst>
              <a:ext uri="{53640926-AAD7-44D8-BBD7-CCE9431645EC}">
                <a14:shadowObscured xmlns:a14="http://schemas.microsoft.com/office/drawing/2010/main"/>
              </a:ext>
            </a:extLst>
          </p:spPr>
        </p:pic>
      </p:grpSp>
      <p:sp>
        <p:nvSpPr>
          <p:cNvPr id="14" name="Rectangle 13"/>
          <p:cNvSpPr/>
          <p:nvPr/>
        </p:nvSpPr>
        <p:spPr>
          <a:xfrm>
            <a:off x="400277" y="5555636"/>
            <a:ext cx="8988358" cy="1077218"/>
          </a:xfrm>
          <a:prstGeom prst="rect">
            <a:avLst/>
          </a:prstGeom>
        </p:spPr>
        <p:txBody>
          <a:bodyPr wrap="square">
            <a:spAutoFit/>
          </a:bodyPr>
          <a:lstStyle/>
          <a:p>
            <a:pPr algn="just"/>
            <a:r>
              <a:rPr lang="fr-FR" sz="1600" dirty="0">
                <a:latin typeface="Corbel" panose="020B0503020204020204" pitchFamily="34" charset="0"/>
              </a:rPr>
              <a:t>Les établissements membres du GHT Est Hérault – Sud Aveyron ont décidé de mettre en place un Groupe transversal « Qualité Gestion des Risques », afin de promouvoir la réflexion sur les parcours patients inter-établissements, les échanges d’informations et l’amélioration des pratiques, et dans l’objectif d’accompagner la procédure de Certification du GHT.</a:t>
            </a:r>
          </a:p>
        </p:txBody>
      </p:sp>
    </p:spTree>
    <p:extLst>
      <p:ext uri="{BB962C8B-B14F-4D97-AF65-F5344CB8AC3E}">
        <p14:creationId xmlns:p14="http://schemas.microsoft.com/office/powerpoint/2010/main" val="2936745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Projets Partagés: </a:t>
            </a:r>
          </a:p>
          <a:p>
            <a:pPr lvl="1"/>
            <a:r>
              <a:rPr lang="fr-FR" sz="2000" dirty="0" smtClean="0"/>
              <a:t>Médical</a:t>
            </a:r>
            <a:r>
              <a:rPr lang="fr-FR" sz="2000" dirty="0"/>
              <a:t>, </a:t>
            </a:r>
            <a:r>
              <a:rPr lang="fr-FR" sz="2000" dirty="0" smtClean="0"/>
              <a:t>Paramédical</a:t>
            </a:r>
          </a:p>
          <a:p>
            <a:pPr lvl="1"/>
            <a:r>
              <a:rPr lang="fr-FR" sz="2000" dirty="0" smtClean="0"/>
              <a:t>CDU, DIM, Achats, </a:t>
            </a:r>
            <a:endParaRPr lang="fr-FR" sz="2000" dirty="0"/>
          </a:p>
          <a:p>
            <a:pPr lvl="1"/>
            <a:r>
              <a:rPr lang="fr-FR" sz="2000" dirty="0" smtClean="0"/>
              <a:t>télémédecine</a:t>
            </a:r>
            <a:r>
              <a:rPr lang="fr-FR" sz="2000" dirty="0"/>
              <a:t>, </a:t>
            </a:r>
            <a:r>
              <a:rPr lang="fr-FR" sz="2000" dirty="0" smtClean="0"/>
              <a:t>imagerie, nutrition, </a:t>
            </a:r>
            <a:r>
              <a:rPr lang="fr-FR" sz="2000" dirty="0" smtClean="0">
                <a:solidFill>
                  <a:srgbClr val="FFFF00"/>
                </a:solidFill>
              </a:rPr>
              <a:t>escarres</a:t>
            </a:r>
            <a:r>
              <a:rPr lang="fr-FR" sz="2000" dirty="0" smtClean="0"/>
              <a:t>…</a:t>
            </a:r>
          </a:p>
          <a:p>
            <a:r>
              <a:rPr lang="fr-FR" dirty="0" smtClean="0"/>
              <a:t>Filières : Cancérologie, Pédiatrie, Psychiatrie…</a:t>
            </a:r>
          </a:p>
          <a:p>
            <a:pPr marL="0" indent="0">
              <a:buNone/>
            </a:pPr>
            <a:endParaRPr lang="fr-FR" dirty="0" smtClean="0"/>
          </a:p>
          <a:p>
            <a:r>
              <a:rPr lang="fr-FR" dirty="0" smtClean="0"/>
              <a:t>…QGR-GHT</a:t>
            </a:r>
          </a:p>
          <a:p>
            <a:endParaRPr lang="fr-FR" dirty="0" smtClean="0"/>
          </a:p>
          <a:p>
            <a:r>
              <a:rPr lang="fr-FR" dirty="0" smtClean="0"/>
              <a:t>Projets : </a:t>
            </a:r>
            <a:r>
              <a:rPr lang="fr-FR" sz="2000" dirty="0" smtClean="0">
                <a:solidFill>
                  <a:srgbClr val="FFFF00"/>
                </a:solidFill>
              </a:rPr>
              <a:t>Douleur</a:t>
            </a:r>
            <a:r>
              <a:rPr lang="fr-FR" sz="2000" dirty="0" smtClean="0"/>
              <a:t>,… PECM (?)</a:t>
            </a:r>
            <a:endParaRPr lang="fr-FR" sz="2000" dirty="0"/>
          </a:p>
        </p:txBody>
      </p:sp>
      <p:sp>
        <p:nvSpPr>
          <p:cNvPr id="3" name="Espace réservé du texte 2"/>
          <p:cNvSpPr>
            <a:spLocks noGrp="1"/>
          </p:cNvSpPr>
          <p:nvPr>
            <p:ph type="body" sz="quarter" idx="14"/>
          </p:nvPr>
        </p:nvSpPr>
        <p:spPr/>
        <p:txBody>
          <a:bodyPr>
            <a:noAutofit/>
          </a:bodyPr>
          <a:lstStyle/>
          <a:p>
            <a:r>
              <a:rPr lang="fr-FR" sz="3600" dirty="0" smtClean="0"/>
              <a:t>Contraintes :</a:t>
            </a:r>
            <a:endParaRPr lang="fr-FR" sz="3600" dirty="0"/>
          </a:p>
        </p:txBody>
      </p:sp>
      <p:sp>
        <p:nvSpPr>
          <p:cNvPr id="4" name="Espace réservé du texte 3"/>
          <p:cNvSpPr>
            <a:spLocks noGrp="1"/>
          </p:cNvSpPr>
          <p:nvPr>
            <p:ph type="body" sz="quarter" idx="15"/>
          </p:nvPr>
        </p:nvSpPr>
        <p:spPr/>
        <p:txBody>
          <a:bodyPr>
            <a:noAutofit/>
          </a:bodyPr>
          <a:lstStyle/>
          <a:p>
            <a:r>
              <a:rPr lang="fr-FR" sz="3600" dirty="0" smtClean="0"/>
              <a:t>De construction et coordination</a:t>
            </a:r>
            <a:endParaRPr lang="fr-FR" sz="3600" dirty="0"/>
          </a:p>
        </p:txBody>
      </p:sp>
    </p:spTree>
    <p:extLst>
      <p:ext uri="{BB962C8B-B14F-4D97-AF65-F5344CB8AC3E}">
        <p14:creationId xmlns:p14="http://schemas.microsoft.com/office/powerpoint/2010/main" val="2910539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98748" y="1615214"/>
            <a:ext cx="8383727" cy="5090386"/>
          </a:xfrm>
        </p:spPr>
        <p:txBody>
          <a:bodyPr>
            <a:normAutofit lnSpcReduction="10000"/>
          </a:bodyPr>
          <a:lstStyle/>
          <a:p>
            <a:pPr algn="just"/>
            <a:endParaRPr lang="fr-FR" dirty="0"/>
          </a:p>
          <a:p>
            <a:pPr marL="0" indent="0" algn="just">
              <a:buNone/>
            </a:pPr>
            <a:r>
              <a:rPr lang="fr-FR" u="sng" dirty="0" smtClean="0"/>
              <a:t>A l’</a:t>
            </a:r>
            <a:r>
              <a:rPr lang="fr-FR" u="sng" dirty="0"/>
              <a:t>é</a:t>
            </a:r>
            <a:r>
              <a:rPr lang="fr-FR" u="sng" dirty="0" smtClean="0"/>
              <a:t>chelle des institutions </a:t>
            </a:r>
            <a:r>
              <a:rPr lang="fr-FR" dirty="0" smtClean="0"/>
              <a:t>:</a:t>
            </a:r>
          </a:p>
          <a:p>
            <a:pPr algn="just"/>
            <a:r>
              <a:rPr lang="fr-FR" sz="2000" dirty="0" smtClean="0"/>
              <a:t>Tailles / Filières </a:t>
            </a:r>
          </a:p>
          <a:p>
            <a:pPr algn="just"/>
            <a:r>
              <a:rPr lang="fr-FR" sz="2000" dirty="0" smtClean="0"/>
              <a:t>Cultures sécurité différentes</a:t>
            </a:r>
          </a:p>
          <a:p>
            <a:pPr algn="just"/>
            <a:r>
              <a:rPr lang="fr-FR" sz="2000" dirty="0" smtClean="0"/>
              <a:t>Moyens dédiés : </a:t>
            </a:r>
          </a:p>
          <a:p>
            <a:pPr lvl="1" algn="just"/>
            <a:r>
              <a:rPr lang="fr-FR" dirty="0" smtClean="0"/>
              <a:t>RH </a:t>
            </a:r>
          </a:p>
          <a:p>
            <a:pPr lvl="1" algn="just"/>
            <a:r>
              <a:rPr lang="fr-FR" dirty="0" smtClean="0"/>
              <a:t>Outils : informatiques,  papier,…</a:t>
            </a:r>
          </a:p>
          <a:p>
            <a:pPr lvl="1" algn="just"/>
            <a:endParaRPr lang="fr-FR" dirty="0"/>
          </a:p>
          <a:p>
            <a:pPr lvl="1" algn="just"/>
            <a:endParaRPr lang="fr-FR" dirty="0" smtClean="0"/>
          </a:p>
          <a:p>
            <a:pPr algn="just"/>
            <a:r>
              <a:rPr lang="fr-FR" u="sng" dirty="0" smtClean="0"/>
              <a:t>Approche</a:t>
            </a:r>
            <a:r>
              <a:rPr lang="fr-FR" dirty="0" smtClean="0"/>
              <a:t> : </a:t>
            </a:r>
          </a:p>
          <a:p>
            <a:pPr lvl="1" algn="just"/>
            <a:r>
              <a:rPr lang="fr-FR" sz="2000" dirty="0" smtClean="0"/>
              <a:t>Comité Stratégique : RI CDU, RI QGR-GHT</a:t>
            </a:r>
          </a:p>
          <a:p>
            <a:pPr lvl="1" algn="just"/>
            <a:r>
              <a:rPr lang="fr-FR" sz="2000" dirty="0" smtClean="0"/>
              <a:t>Qualité et sécurité des soins pour les</a:t>
            </a:r>
            <a:r>
              <a:rPr lang="fr-FR" sz="2000" dirty="0"/>
              <a:t> </a:t>
            </a:r>
            <a:r>
              <a:rPr lang="fr-FR" sz="2000" dirty="0" smtClean="0"/>
              <a:t>patients sur les parcours inter-établissement… pas à pas…</a:t>
            </a:r>
          </a:p>
          <a:p>
            <a:pPr lvl="1" algn="just"/>
            <a:r>
              <a:rPr lang="fr-FR" sz="2000" dirty="0" smtClean="0"/>
              <a:t>Organisations complexes, certes, mais « comment on gère les risques pour les patients »</a:t>
            </a:r>
          </a:p>
          <a:p>
            <a:pPr algn="just"/>
            <a:endParaRPr lang="fr-FR" dirty="0" smtClean="0"/>
          </a:p>
        </p:txBody>
      </p:sp>
      <p:sp>
        <p:nvSpPr>
          <p:cNvPr id="3" name="Espace réservé du texte 2"/>
          <p:cNvSpPr>
            <a:spLocks noGrp="1"/>
          </p:cNvSpPr>
          <p:nvPr>
            <p:ph type="body" sz="quarter" idx="14"/>
          </p:nvPr>
        </p:nvSpPr>
        <p:spPr/>
        <p:txBody>
          <a:bodyPr>
            <a:noAutofit/>
          </a:bodyPr>
          <a:lstStyle/>
          <a:p>
            <a:r>
              <a:rPr lang="fr-FR" sz="3600" dirty="0" smtClean="0"/>
              <a:t>Contraintes : </a:t>
            </a:r>
            <a:r>
              <a:rPr lang="fr-FR" sz="2400" dirty="0" smtClean="0"/>
              <a:t>Variabilité inter institutionnelle</a:t>
            </a:r>
            <a:endParaRPr lang="fr-FR" sz="2400" dirty="0"/>
          </a:p>
        </p:txBody>
      </p:sp>
      <p:sp>
        <p:nvSpPr>
          <p:cNvPr id="4" name="Espace réservé du texte 3"/>
          <p:cNvSpPr>
            <a:spLocks noGrp="1"/>
          </p:cNvSpPr>
          <p:nvPr>
            <p:ph type="body" sz="quarter" idx="15"/>
          </p:nvPr>
        </p:nvSpPr>
        <p:spPr/>
        <p:txBody>
          <a:bodyPr>
            <a:noAutofit/>
          </a:bodyPr>
          <a:lstStyle/>
          <a:p>
            <a:r>
              <a:rPr lang="fr-FR" sz="3600" dirty="0" smtClean="0"/>
              <a:t>Approche : </a:t>
            </a:r>
            <a:r>
              <a:rPr lang="fr-FR" sz="2400" dirty="0" smtClean="0"/>
              <a:t>recentrer le débat</a:t>
            </a:r>
            <a:endParaRPr lang="fr-FR" sz="2400" dirty="0"/>
          </a:p>
        </p:txBody>
      </p:sp>
    </p:spTree>
    <p:extLst>
      <p:ext uri="{BB962C8B-B14F-4D97-AF65-F5344CB8AC3E}">
        <p14:creationId xmlns:p14="http://schemas.microsoft.com/office/powerpoint/2010/main" val="2028276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Organisation GHT EHSA</a:t>
            </a:r>
            <a:endParaRPr lang="fr-FR" dirty="0"/>
          </a:p>
        </p:txBody>
      </p:sp>
      <p:sp>
        <p:nvSpPr>
          <p:cNvPr id="3" name="Espace réservé du contenu 1"/>
          <p:cNvSpPr txBox="1">
            <a:spLocks/>
          </p:cNvSpPr>
          <p:nvPr/>
        </p:nvSpPr>
        <p:spPr>
          <a:xfrm>
            <a:off x="668268" y="1988976"/>
            <a:ext cx="8383727" cy="4172259"/>
          </a:xfrm>
          <a:prstGeom prst="rect">
            <a:avLst/>
          </a:prstGeom>
        </p:spPr>
        <p:txBody>
          <a:bodyPr>
            <a:normAutofit fontScale="92500" lnSpcReduction="10000"/>
          </a:bodyPr>
          <a:lstStyle>
            <a:lvl1pPr marL="182263" indent="-182263" algn="l" defTabSz="729051" rtl="0" eaLnBrk="1" latinLnBrk="0" hangingPunct="1">
              <a:lnSpc>
                <a:spcPct val="90000"/>
              </a:lnSpc>
              <a:spcBef>
                <a:spcPts val="797"/>
              </a:spcBef>
              <a:buFont typeface="Arial" panose="020B0604020202020204" pitchFamily="34" charset="0"/>
              <a:buChar char="•"/>
              <a:defRPr sz="2232" kern="1200">
                <a:solidFill>
                  <a:schemeClr val="tx1"/>
                </a:solidFill>
                <a:latin typeface="Corbel" panose="020B0503020204020204" pitchFamily="34" charset="0"/>
                <a:ea typeface="+mn-ea"/>
                <a:cs typeface="+mn-cs"/>
              </a:defRPr>
            </a:lvl1pPr>
            <a:lvl2pPr marL="546788" indent="-182263" algn="l" defTabSz="729051" rtl="0" eaLnBrk="1" latinLnBrk="0" hangingPunct="1">
              <a:lnSpc>
                <a:spcPct val="90000"/>
              </a:lnSpc>
              <a:spcBef>
                <a:spcPts val="399"/>
              </a:spcBef>
              <a:buFont typeface="Arial" panose="020B0604020202020204" pitchFamily="34" charset="0"/>
              <a:buChar char="•"/>
              <a:defRPr sz="1914" kern="1200">
                <a:solidFill>
                  <a:schemeClr val="tx1"/>
                </a:solidFill>
                <a:latin typeface="Corbel" panose="020B0503020204020204" pitchFamily="34" charset="0"/>
                <a:ea typeface="+mn-ea"/>
                <a:cs typeface="+mn-cs"/>
              </a:defRPr>
            </a:lvl2pPr>
            <a:lvl3pPr marL="911314" indent="-182263" algn="l" defTabSz="729051" rtl="0" eaLnBrk="1" latinLnBrk="0" hangingPunct="1">
              <a:lnSpc>
                <a:spcPct val="90000"/>
              </a:lnSpc>
              <a:spcBef>
                <a:spcPts val="399"/>
              </a:spcBef>
              <a:buFont typeface="Arial" panose="020B0604020202020204" pitchFamily="34" charset="0"/>
              <a:buChar char="•"/>
              <a:defRPr sz="1595" kern="1200">
                <a:solidFill>
                  <a:schemeClr val="tx1"/>
                </a:solidFill>
                <a:latin typeface="Corbel" panose="020B0503020204020204" pitchFamily="34" charset="0"/>
                <a:ea typeface="+mn-ea"/>
                <a:cs typeface="+mn-cs"/>
              </a:defRPr>
            </a:lvl3pPr>
            <a:lvl4pPr marL="1275839" indent="-182263" algn="l" defTabSz="729051" rtl="0" eaLnBrk="1" latinLnBrk="0" hangingPunct="1">
              <a:lnSpc>
                <a:spcPct val="90000"/>
              </a:lnSpc>
              <a:spcBef>
                <a:spcPts val="399"/>
              </a:spcBef>
              <a:buFont typeface="Arial" panose="020B0604020202020204" pitchFamily="34" charset="0"/>
              <a:buChar char="•"/>
              <a:defRPr sz="1435" kern="1200">
                <a:solidFill>
                  <a:schemeClr val="tx1"/>
                </a:solidFill>
                <a:latin typeface="Corbel" panose="020B0503020204020204" pitchFamily="34" charset="0"/>
                <a:ea typeface="+mn-ea"/>
                <a:cs typeface="+mn-cs"/>
              </a:defRPr>
            </a:lvl4pPr>
            <a:lvl5pPr marL="1640365" indent="-182263" algn="l" defTabSz="729051" rtl="0" eaLnBrk="1" latinLnBrk="0" hangingPunct="1">
              <a:lnSpc>
                <a:spcPct val="90000"/>
              </a:lnSpc>
              <a:spcBef>
                <a:spcPts val="399"/>
              </a:spcBef>
              <a:buFont typeface="Arial" panose="020B0604020202020204" pitchFamily="34" charset="0"/>
              <a:buChar char="•"/>
              <a:defRPr sz="1435" kern="1200">
                <a:solidFill>
                  <a:schemeClr val="tx1"/>
                </a:solidFill>
                <a:latin typeface="Corbel" panose="020B0503020204020204" pitchFamily="34" charset="0"/>
                <a:ea typeface="+mn-ea"/>
                <a:cs typeface="+mn-cs"/>
              </a:defRPr>
            </a:lvl5pPr>
            <a:lvl6pPr marL="2004891" indent="-182263" algn="l" defTabSz="729051" rtl="0" eaLnBrk="1" latinLnBrk="0" hangingPunct="1">
              <a:lnSpc>
                <a:spcPct val="90000"/>
              </a:lnSpc>
              <a:spcBef>
                <a:spcPts val="399"/>
              </a:spcBef>
              <a:buFont typeface="Arial" panose="020B0604020202020204" pitchFamily="34" charset="0"/>
              <a:buChar char="•"/>
              <a:defRPr sz="1435" kern="1200">
                <a:solidFill>
                  <a:schemeClr val="tx1"/>
                </a:solidFill>
                <a:latin typeface="+mn-lt"/>
                <a:ea typeface="+mn-ea"/>
                <a:cs typeface="+mn-cs"/>
              </a:defRPr>
            </a:lvl6pPr>
            <a:lvl7pPr marL="2369416" indent="-182263" algn="l" defTabSz="729051" rtl="0" eaLnBrk="1" latinLnBrk="0" hangingPunct="1">
              <a:lnSpc>
                <a:spcPct val="90000"/>
              </a:lnSpc>
              <a:spcBef>
                <a:spcPts val="399"/>
              </a:spcBef>
              <a:buFont typeface="Arial" panose="020B0604020202020204" pitchFamily="34" charset="0"/>
              <a:buChar char="•"/>
              <a:defRPr sz="1435" kern="1200">
                <a:solidFill>
                  <a:schemeClr val="tx1"/>
                </a:solidFill>
                <a:latin typeface="+mn-lt"/>
                <a:ea typeface="+mn-ea"/>
                <a:cs typeface="+mn-cs"/>
              </a:defRPr>
            </a:lvl7pPr>
            <a:lvl8pPr marL="2733942" indent="-182263" algn="l" defTabSz="729051" rtl="0" eaLnBrk="1" latinLnBrk="0" hangingPunct="1">
              <a:lnSpc>
                <a:spcPct val="90000"/>
              </a:lnSpc>
              <a:spcBef>
                <a:spcPts val="399"/>
              </a:spcBef>
              <a:buFont typeface="Arial" panose="020B0604020202020204" pitchFamily="34" charset="0"/>
              <a:buChar char="•"/>
              <a:defRPr sz="1435" kern="1200">
                <a:solidFill>
                  <a:schemeClr val="tx1"/>
                </a:solidFill>
                <a:latin typeface="+mn-lt"/>
                <a:ea typeface="+mn-ea"/>
                <a:cs typeface="+mn-cs"/>
              </a:defRPr>
            </a:lvl8pPr>
            <a:lvl9pPr marL="3098467" indent="-182263" algn="l" defTabSz="729051" rtl="0" eaLnBrk="1" latinLnBrk="0" hangingPunct="1">
              <a:lnSpc>
                <a:spcPct val="90000"/>
              </a:lnSpc>
              <a:spcBef>
                <a:spcPts val="399"/>
              </a:spcBef>
              <a:buFont typeface="Arial" panose="020B0604020202020204" pitchFamily="34" charset="0"/>
              <a:buChar char="•"/>
              <a:defRPr sz="1435" kern="1200">
                <a:solidFill>
                  <a:schemeClr val="tx1"/>
                </a:solidFill>
                <a:latin typeface="+mn-lt"/>
                <a:ea typeface="+mn-ea"/>
                <a:cs typeface="+mn-cs"/>
              </a:defRPr>
            </a:lvl9pPr>
          </a:lstStyle>
          <a:p>
            <a:pPr algn="just"/>
            <a:r>
              <a:rPr lang="fr-FR" dirty="0" smtClean="0"/>
              <a:t>Coordonnateur : le Directeur Qualité Gestion des Risques de l’établissement support.</a:t>
            </a:r>
          </a:p>
          <a:p>
            <a:pPr algn="just"/>
            <a:endParaRPr lang="fr-FR" dirty="0" smtClean="0"/>
          </a:p>
          <a:p>
            <a:pPr algn="just"/>
            <a:r>
              <a:rPr lang="fr-FR" dirty="0" smtClean="0"/>
              <a:t>Coordonnateurs adjoints : </a:t>
            </a:r>
            <a:r>
              <a:rPr lang="fr-FR" i="1" dirty="0" smtClean="0"/>
              <a:t>la Responsable Qualité Gestion des Risques du CH Coste-</a:t>
            </a:r>
            <a:r>
              <a:rPr lang="fr-FR" i="1" dirty="0" err="1" smtClean="0"/>
              <a:t>Floret</a:t>
            </a:r>
            <a:r>
              <a:rPr lang="fr-FR" i="1" dirty="0" smtClean="0"/>
              <a:t> de Lamalou-les-Bains, le médecin Coordinateur de la Gestion des Risques Associés aux Soins du CH de Millau</a:t>
            </a:r>
            <a:r>
              <a:rPr lang="fr-FR" dirty="0" smtClean="0"/>
              <a:t>, la </a:t>
            </a:r>
            <a:r>
              <a:rPr lang="fr-FR" i="1" dirty="0" smtClean="0"/>
              <a:t>Responsable Assurance Qualité du CH de Sévérac-le-Château.</a:t>
            </a:r>
          </a:p>
          <a:p>
            <a:pPr algn="just"/>
            <a:endParaRPr lang="fr-FR" dirty="0" smtClean="0"/>
          </a:p>
          <a:p>
            <a:pPr algn="just"/>
            <a:r>
              <a:rPr lang="fr-FR" dirty="0" smtClean="0"/>
              <a:t>Membres : les professionnels des équipes Qualité Gestion des Risques des établissements membres du GHT EHSA.</a:t>
            </a:r>
          </a:p>
          <a:p>
            <a:pPr algn="just"/>
            <a:endParaRPr lang="fr-FR" dirty="0" smtClean="0"/>
          </a:p>
          <a:p>
            <a:pPr algn="just"/>
            <a:r>
              <a:rPr lang="fr-FR" dirty="0" smtClean="0"/>
              <a:t>En fonction de l’ordre du jour, le Groupe se réserve la possibilité d’inviter des professionnels experts dans les champs de compétence requis.</a:t>
            </a:r>
          </a:p>
          <a:p>
            <a:pPr marL="0" indent="0" algn="just">
              <a:buFont typeface="Arial" panose="020B0604020202020204" pitchFamily="34" charset="0"/>
              <a:buNone/>
            </a:pPr>
            <a:endParaRPr lang="fr-FR" dirty="0" smtClean="0"/>
          </a:p>
          <a:p>
            <a:pPr algn="just"/>
            <a:endParaRPr lang="fr-FR" dirty="0"/>
          </a:p>
        </p:txBody>
      </p:sp>
    </p:spTree>
    <p:extLst>
      <p:ext uri="{BB962C8B-B14F-4D97-AF65-F5344CB8AC3E}">
        <p14:creationId xmlns:p14="http://schemas.microsoft.com/office/powerpoint/2010/main" val="253933008"/>
      </p:ext>
    </p:extLst>
  </p:cSld>
  <p:clrMapOvr>
    <a:masterClrMapping/>
  </p:clrMapOvr>
</p:sld>
</file>

<file path=ppt/theme/theme1.xml><?xml version="1.0" encoding="utf-8"?>
<a:theme xmlns:a="http://schemas.openxmlformats.org/drawingml/2006/main" name="Thème Office">
  <a:themeElements>
    <a:clrScheme name="CHU">
      <a:dk1>
        <a:srgbClr val="0071BA"/>
      </a:dk1>
      <a:lt1>
        <a:sysClr val="window" lastClr="FFFFFF"/>
      </a:lt1>
      <a:dk2>
        <a:srgbClr val="44546A"/>
      </a:dk2>
      <a:lt2>
        <a:srgbClr val="E7E6E6"/>
      </a:lt2>
      <a:accent1>
        <a:srgbClr val="0071BA"/>
      </a:accent1>
      <a:accent2>
        <a:srgbClr val="F17830"/>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eleCHU.potx [Lecture seule]" id="{49DB3C60-7665-4DD7-9E4B-E7A2C676C128}" vid="{F95E08CE-5EC1-4CFA-9538-AF6D96BB755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Contenu image" ma:contentTypeID="0x0101009148F5A04DDD49CBA7127AADA5FB792B00AADE34325A8B49CDA8BB4DB53328F214006FACD4CC3928494E8AA566E1D4379973" ma:contentTypeVersion="1" ma:contentTypeDescription="Télécharger une image." ma:contentTypeScope="" ma:versionID="aa1e76bf79a77beb690d0fbf42fa3bbb">
  <xsd:schema xmlns:xsd="http://www.w3.org/2001/XMLSchema" xmlns:xs="http://www.w3.org/2001/XMLSchema" xmlns:p="http://schemas.microsoft.com/office/2006/metadata/properties" xmlns:ns1="http://schemas.microsoft.com/sharepoint/v3" xmlns:ns2="D3E0F986-E6AA-42A2-ADE7-F12264AA7E62" xmlns:ns3="http://schemas.microsoft.com/sharepoint/v3/fields" targetNamespace="http://schemas.microsoft.com/office/2006/metadata/properties" ma:root="true" ma:fieldsID="caee82b5f48fbe5ba92788eefc1a8d97" ns1:_="" ns2:_="" ns3:_="">
    <xsd:import namespace="http://schemas.microsoft.com/sharepoint/v3"/>
    <xsd:import namespace="D3E0F986-E6AA-42A2-ADE7-F12264AA7E62"/>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Chemin d'URL" ma:hidden="true" ma:list="Docs" ma:internalName="FileRef" ma:readOnly="true" ma:showField="FullUrl">
      <xsd:simpleType>
        <xsd:restriction base="dms:Lookup"/>
      </xsd:simpleType>
    </xsd:element>
    <xsd:element name="File_x0020_Type" ma:index="9" nillable="true" ma:displayName="Type de fichier" ma:hidden="true" ma:internalName="File_x0020_Type" ma:readOnly="true">
      <xsd:simpleType>
        <xsd:restriction base="dms:Text"/>
      </xsd:simpleType>
    </xsd:element>
    <xsd:element name="HTML_x0020_File_x0020_Type" ma:index="10" nillable="true" ma:displayName="Type de fichier HTML" ma:hidden="true" ma:internalName="HTML_x0020_File_x0020_Type" ma:readOnly="true">
      <xsd:simpleType>
        <xsd:restriction base="dms:Text"/>
      </xsd:simpleType>
    </xsd:element>
    <xsd:element name="FSObjType" ma:index="11" nillable="true" ma:displayName="Type d'élément" ma:hidden="true" ma:list="Docs" ma:internalName="FSObjType" ma:readOnly="true" ma:showField="FSType">
      <xsd:simpleType>
        <xsd:restriction base="dms:Lookup"/>
      </xsd:simpleType>
    </xsd:element>
    <xsd:element name="PublishingStartDate" ma:index="27" nillable="true" ma:displayName="Date de début de planification" ma:description="" ma:hidden="true" ma:internalName="PublishingStartDate">
      <xsd:simpleType>
        <xsd:restriction base="dms:Unknown"/>
      </xsd:simpleType>
    </xsd:element>
    <xsd:element name="PublishingExpirationDate" ma:index="28" nillable="true" ma:displayName="Date de fin de planification"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3E0F986-E6AA-42A2-ADE7-F12264AA7E62" elementFormDefault="qualified">
    <xsd:import namespace="http://schemas.microsoft.com/office/2006/documentManagement/types"/>
    <xsd:import namespace="http://schemas.microsoft.com/office/infopath/2007/PartnerControls"/>
    <xsd:element name="ThumbnailExists" ma:index="18" nillable="true" ma:displayName="Une miniature existe" ma:default="FALSE" ma:hidden="true" ma:internalName="ThumbnailExists" ma:readOnly="true">
      <xsd:simpleType>
        <xsd:restriction base="dms:Boolean"/>
      </xsd:simpleType>
    </xsd:element>
    <xsd:element name="PreviewExists" ma:index="19" nillable="true" ma:displayName="Un aperçu existe" ma:default="FALSE" ma:hidden="true" ma:internalName="PreviewExists" ma:readOnly="true">
      <xsd:simpleType>
        <xsd:restriction base="dms:Boolean"/>
      </xsd:simpleType>
    </xsd:element>
    <xsd:element name="ImageWidth" ma:index="20" nillable="true" ma:displayName="Largeur" ma:internalName="ImageWidth" ma:readOnly="true">
      <xsd:simpleType>
        <xsd:restriction base="dms:Unknown"/>
      </xsd:simpleType>
    </xsd:element>
    <xsd:element name="ImageHeight" ma:index="22" nillable="true" ma:displayName="Hauteur" ma:internalName="ImageHeight" ma:readOnly="true">
      <xsd:simpleType>
        <xsd:restriction base="dms:Unknown"/>
      </xsd:simpleType>
    </xsd:element>
    <xsd:element name="ImageCreateDate" ma:index="25" nillable="true" ma:displayName="Date de prise du cliché"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eur"/>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ma:index="23" ma:displayName="Commentaires"/>
        <xsd:element name="keywords" minOccurs="0" maxOccurs="1" type="xsd:string" ma:index="14" ma:displayName="Mots clé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wic_System_Copyright xmlns="http://schemas.microsoft.com/sharepoint/v3/fields">CHU de Montpellier</wic_System_Copyright>
    <ImageCreateDate xmlns="D3E0F986-E6AA-42A2-ADE7-F12264AA7E6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5C07CD-ECB6-42CA-8129-C49B6AD3F7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3E0F986-E6AA-42A2-ADE7-F12264AA7E62"/>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7438F73-B048-47B7-A8D1-32545786C995}">
  <ds:schemaRefs>
    <ds:schemaRef ds:uri="http://schemas.microsoft.com/sharepoint/v3"/>
    <ds:schemaRef ds:uri="http://schemas.microsoft.com/sharepoint/v3/fields"/>
    <ds:schemaRef ds:uri="http://www.w3.org/XML/1998/namespace"/>
    <ds:schemaRef ds:uri="http://purl.org/dc/elements/1.1/"/>
    <ds:schemaRef ds:uri="http://purl.org/dc/terms/"/>
    <ds:schemaRef ds:uri="D3E0F986-E6AA-42A2-ADE7-F12264AA7E62"/>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BF456CD0-CEA7-4E14-A9F0-89E4DCB1837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ModeleDiaporamaCHU</Template>
  <TotalTime>559</TotalTime>
  <Words>875</Words>
  <Application>Microsoft Office PowerPoint</Application>
  <PresentationFormat>Personnalisé</PresentationFormat>
  <Paragraphs>91</Paragraphs>
  <Slides>12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Calibri</vt:lpstr>
      <vt:lpstr>Corbel</vt:lpstr>
      <vt:lpstr>Wingdings</vt:lpstr>
      <vt:lpstr>Thème Office</vt:lpstr>
      <vt:lpstr>Approche de la gestion des risques à l’échelle d’un GHT</vt:lpstr>
      <vt:lpstr>Présentation PowerPoint</vt:lpstr>
      <vt:lpstr>Présentation PowerPoint</vt:lpstr>
      <vt:lpstr>Présentation PowerPoint</vt:lpstr>
      <vt:lpstr>Présentation PowerPoint</vt:lpstr>
      <vt:lpstr>GHT  Est Hérault – Sud Aveyron (EHSA)</vt:lpstr>
      <vt:lpstr>Présentation PowerPoint</vt:lpstr>
      <vt:lpstr>Présentation PowerPoint</vt:lpstr>
      <vt:lpstr>Organisation GHT EHSA</vt:lpstr>
      <vt:lpstr>Missions GHT EHSA :</vt:lpstr>
      <vt:lpstr>Quels impacts sur la procédure de Certification V2020 ?</vt:lpstr>
      <vt:lpstr>GHT EHSA</vt:lpstr>
    </vt:vector>
  </TitlesOfParts>
  <Company>CHRU Montpellier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Approche de la gestion des risques à l’échelle d’un GHT</dc:title>
  <dc:creator>BODY MARIELLE</dc:creator>
  <cp:keywords/>
  <dc:description/>
  <cp:lastModifiedBy>RUBENOVITCH JOSH</cp:lastModifiedBy>
  <cp:revision>29</cp:revision>
  <cp:lastPrinted>2016-11-03T13:48:51Z</cp:lastPrinted>
  <dcterms:created xsi:type="dcterms:W3CDTF">2018-11-21T10:29:35Z</dcterms:created>
  <dcterms:modified xsi:type="dcterms:W3CDTF">2018-12-04T12:18:17Z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0x0101009148F5A04DDD49CBA7127AADA5FB792B00AADE34325A8B49CDA8BB4DB53328F214006FACD4CC3928494E8AA566E1D4379973</vt:lpwstr>
  </property>
</Properties>
</file>